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6"/>
  </p:notesMasterIdLst>
  <p:sldIdLst>
    <p:sldId id="291" r:id="rId6"/>
    <p:sldId id="256" r:id="rId7"/>
    <p:sldId id="258" r:id="rId8"/>
    <p:sldId id="289" r:id="rId9"/>
    <p:sldId id="260" r:id="rId10"/>
    <p:sldId id="261" r:id="rId11"/>
    <p:sldId id="288" r:id="rId12"/>
    <p:sldId id="262" r:id="rId13"/>
    <p:sldId id="271" r:id="rId14"/>
    <p:sldId id="263" r:id="rId15"/>
    <p:sldId id="264" r:id="rId16"/>
    <p:sldId id="265" r:id="rId17"/>
    <p:sldId id="266" r:id="rId18"/>
    <p:sldId id="287" r:id="rId19"/>
    <p:sldId id="283" r:id="rId20"/>
    <p:sldId id="268" r:id="rId21"/>
    <p:sldId id="269" r:id="rId22"/>
    <p:sldId id="270" r:id="rId23"/>
    <p:sldId id="274" r:id="rId24"/>
    <p:sldId id="285" r:id="rId25"/>
    <p:sldId id="286" r:id="rId26"/>
    <p:sldId id="281" r:id="rId27"/>
    <p:sldId id="275" r:id="rId28"/>
    <p:sldId id="284" r:id="rId29"/>
    <p:sldId id="280" r:id="rId30"/>
    <p:sldId id="276" r:id="rId31"/>
    <p:sldId id="278" r:id="rId32"/>
    <p:sldId id="277" r:id="rId33"/>
    <p:sldId id="272"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362"/>
    <a:srgbClr val="1E3768"/>
    <a:srgbClr val="233F77"/>
    <a:srgbClr val="1729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userId="6633e942-9642-4dc4-ac90-67ec0fdbe355" providerId="ADAL" clId="{3527EC03-2149-4A6E-B99D-5B703E1A127A}"/>
    <pc:docChg chg="custSel addSld delSld modSld">
      <pc:chgData name="Derek" userId="6633e942-9642-4dc4-ac90-67ec0fdbe355" providerId="ADAL" clId="{3527EC03-2149-4A6E-B99D-5B703E1A127A}" dt="2020-09-29T09:34:42.693" v="61" actId="5793"/>
      <pc:docMkLst>
        <pc:docMk/>
      </pc:docMkLst>
      <pc:sldChg chg="del">
        <pc:chgData name="Derek" userId="6633e942-9642-4dc4-ac90-67ec0fdbe355" providerId="ADAL" clId="{3527EC03-2149-4A6E-B99D-5B703E1A127A}" dt="2020-09-29T09:09:26.287" v="0" actId="2696"/>
        <pc:sldMkLst>
          <pc:docMk/>
          <pc:sldMk cId="2958678039" sldId="257"/>
        </pc:sldMkLst>
      </pc:sldChg>
      <pc:sldChg chg="del">
        <pc:chgData name="Derek" userId="6633e942-9642-4dc4-ac90-67ec0fdbe355" providerId="ADAL" clId="{3527EC03-2149-4A6E-B99D-5B703E1A127A}" dt="2020-09-29T09:09:43.768" v="1" actId="2696"/>
        <pc:sldMkLst>
          <pc:docMk/>
          <pc:sldMk cId="3559236812" sldId="259"/>
        </pc:sldMkLst>
      </pc:sldChg>
      <pc:sldChg chg="delSp modSp delAnim">
        <pc:chgData name="Derek" userId="6633e942-9642-4dc4-ac90-67ec0fdbe355" providerId="ADAL" clId="{3527EC03-2149-4A6E-B99D-5B703E1A127A}" dt="2020-09-29T09:21:49.319" v="30" actId="1038"/>
        <pc:sldMkLst>
          <pc:docMk/>
          <pc:sldMk cId="2428539291" sldId="260"/>
        </pc:sldMkLst>
        <pc:picChg chg="mod">
          <ac:chgData name="Derek" userId="6633e942-9642-4dc4-ac90-67ec0fdbe355" providerId="ADAL" clId="{3527EC03-2149-4A6E-B99D-5B703E1A127A}" dt="2020-09-29T09:21:49.319" v="30" actId="1038"/>
          <ac:picMkLst>
            <pc:docMk/>
            <pc:sldMk cId="2428539291" sldId="260"/>
            <ac:picMk id="5" creationId="{75467F42-7422-479D-B71C-AA4A4DDFC52D}"/>
          </ac:picMkLst>
        </pc:picChg>
        <pc:picChg chg="del">
          <ac:chgData name="Derek" userId="6633e942-9642-4dc4-ac90-67ec0fdbe355" providerId="ADAL" clId="{3527EC03-2149-4A6E-B99D-5B703E1A127A}" dt="2020-09-29T09:21:39.175" v="2" actId="478"/>
          <ac:picMkLst>
            <pc:docMk/>
            <pc:sldMk cId="2428539291" sldId="260"/>
            <ac:picMk id="7" creationId="{65F2C164-E8BE-4B2B-8418-352F4DCB1C2C}"/>
          </ac:picMkLst>
        </pc:picChg>
        <pc:picChg chg="mod">
          <ac:chgData name="Derek" userId="6633e942-9642-4dc4-ac90-67ec0fdbe355" providerId="ADAL" clId="{3527EC03-2149-4A6E-B99D-5B703E1A127A}" dt="2020-09-29T09:21:49.319" v="30" actId="1038"/>
          <ac:picMkLst>
            <pc:docMk/>
            <pc:sldMk cId="2428539291" sldId="260"/>
            <ac:picMk id="9" creationId="{B0A78DF4-CF84-4150-9C48-B54EF074907A}"/>
          </ac:picMkLst>
        </pc:picChg>
      </pc:sldChg>
      <pc:sldChg chg="modSp">
        <pc:chgData name="Derek" userId="6633e942-9642-4dc4-ac90-67ec0fdbe355" providerId="ADAL" clId="{3527EC03-2149-4A6E-B99D-5B703E1A127A}" dt="2020-09-29T09:23:24.253" v="31" actId="14100"/>
        <pc:sldMkLst>
          <pc:docMk/>
          <pc:sldMk cId="2531759288" sldId="271"/>
        </pc:sldMkLst>
        <pc:spChg chg="mod">
          <ac:chgData name="Derek" userId="6633e942-9642-4dc4-ac90-67ec0fdbe355" providerId="ADAL" clId="{3527EC03-2149-4A6E-B99D-5B703E1A127A}" dt="2020-09-29T09:23:24.253" v="31" actId="14100"/>
          <ac:spMkLst>
            <pc:docMk/>
            <pc:sldMk cId="2531759288" sldId="271"/>
            <ac:spMk id="2" creationId="{C3A008B3-4549-4C21-B33D-4C02D5667AE9}"/>
          </ac:spMkLst>
        </pc:spChg>
      </pc:sldChg>
      <pc:sldChg chg="modSp add">
        <pc:chgData name="Derek" userId="6633e942-9642-4dc4-ac90-67ec0fdbe355" providerId="ADAL" clId="{3527EC03-2149-4A6E-B99D-5B703E1A127A}" dt="2020-09-29T09:34:42.693" v="61" actId="5793"/>
        <pc:sldMkLst>
          <pc:docMk/>
          <pc:sldMk cId="1085621976" sldId="289"/>
        </pc:sldMkLst>
        <pc:spChg chg="mod">
          <ac:chgData name="Derek" userId="6633e942-9642-4dc4-ac90-67ec0fdbe355" providerId="ADAL" clId="{3527EC03-2149-4A6E-B99D-5B703E1A127A}" dt="2020-09-29T09:34:42.693" v="61" actId="5793"/>
          <ac:spMkLst>
            <pc:docMk/>
            <pc:sldMk cId="1085621976" sldId="289"/>
            <ac:spMk id="2" creationId="{F0A21B66-2705-4903-9C87-16C895917737}"/>
          </ac:spMkLst>
        </pc:spChg>
        <pc:spChg chg="mod">
          <ac:chgData name="Derek" userId="6633e942-9642-4dc4-ac90-67ec0fdbe355" providerId="ADAL" clId="{3527EC03-2149-4A6E-B99D-5B703E1A127A}" dt="2020-09-29T09:34:28.716" v="41" actId="207"/>
          <ac:spMkLst>
            <pc:docMk/>
            <pc:sldMk cId="1085621976" sldId="289"/>
            <ac:spMk id="3" creationId="{93531371-DBE9-4415-946D-68F6CB17CB8E}"/>
          </ac:spMkLst>
        </pc:spChg>
      </pc:sldChg>
      <pc:sldChg chg="add del">
        <pc:chgData name="Derek" userId="6633e942-9642-4dc4-ac90-67ec0fdbe355" providerId="ADAL" clId="{3527EC03-2149-4A6E-B99D-5B703E1A127A}" dt="2020-09-29T09:34:15.975" v="38"/>
        <pc:sldMkLst>
          <pc:docMk/>
          <pc:sldMk cId="878189646" sldId="290"/>
        </pc:sldMkLst>
      </pc:sldChg>
    </pc:docChg>
  </pc:docChgLst>
  <pc:docChgLst>
    <pc:chgData name="Derek Somerville" userId="6633e942-9642-4dc4-ac90-67ec0fdbe355" providerId="ADAL" clId="{D0FFE727-F3F0-4C76-9E7D-0FF355A6A04C}"/>
    <pc:docChg chg="modSld">
      <pc:chgData name="Derek Somerville" userId="6633e942-9642-4dc4-ac90-67ec0fdbe355" providerId="ADAL" clId="{D0FFE727-F3F0-4C76-9E7D-0FF355A6A04C}" dt="2021-10-05T08:54:04.086" v="0" actId="729"/>
      <pc:docMkLst>
        <pc:docMk/>
      </pc:docMkLst>
      <pc:sldChg chg="mod modShow">
        <pc:chgData name="Derek Somerville" userId="6633e942-9642-4dc4-ac90-67ec0fdbe355" providerId="ADAL" clId="{D0FFE727-F3F0-4C76-9E7D-0FF355A6A04C}" dt="2021-10-05T08:54:04.086" v="0" actId="729"/>
        <pc:sldMkLst>
          <pc:docMk/>
          <pc:sldMk cId="1085621976" sldId="289"/>
        </pc:sldMkLst>
      </pc:sldChg>
    </pc:docChg>
  </pc:docChgLst>
  <pc:docChgLst>
    <pc:chgData name="Derek" userId="6633e942-9642-4dc4-ac90-67ec0fdbe355" providerId="ADAL" clId="{6C083334-DA09-41DB-81F6-57ACDD8A3767}"/>
    <pc:docChg chg="custSel addSld delSld modSld sldOrd">
      <pc:chgData name="Derek" userId="6633e942-9642-4dc4-ac90-67ec0fdbe355" providerId="ADAL" clId="{6C083334-DA09-41DB-81F6-57ACDD8A3767}" dt="2020-10-19T08:57:56.266" v="96" actId="27636"/>
      <pc:docMkLst>
        <pc:docMk/>
      </pc:docMkLst>
      <pc:sldChg chg="modTransition">
        <pc:chgData name="Derek" userId="6633e942-9642-4dc4-ac90-67ec0fdbe355" providerId="ADAL" clId="{6C083334-DA09-41DB-81F6-57ACDD8A3767}" dt="2020-10-19T08:38:39.230" v="3"/>
        <pc:sldMkLst>
          <pc:docMk/>
          <pc:sldMk cId="3638460333" sldId="258"/>
        </pc:sldMkLst>
      </pc:sldChg>
      <pc:sldChg chg="delSp modSp delAnim modAnim">
        <pc:chgData name="Derek" userId="6633e942-9642-4dc4-ac90-67ec0fdbe355" providerId="ADAL" clId="{6C083334-DA09-41DB-81F6-57ACDD8A3767}" dt="2020-10-19T08:57:22.264" v="94" actId="20577"/>
        <pc:sldMkLst>
          <pc:docMk/>
          <pc:sldMk cId="776747446" sldId="262"/>
        </pc:sldMkLst>
        <pc:spChg chg="mod">
          <ac:chgData name="Derek" userId="6633e942-9642-4dc4-ac90-67ec0fdbe355" providerId="ADAL" clId="{6C083334-DA09-41DB-81F6-57ACDD8A3767}" dt="2020-10-19T08:57:22.264" v="94" actId="20577"/>
          <ac:spMkLst>
            <pc:docMk/>
            <pc:sldMk cId="776747446" sldId="262"/>
            <ac:spMk id="3" creationId="{D7312F6A-C925-4922-B690-635FEE155484}"/>
          </ac:spMkLst>
        </pc:spChg>
        <pc:spChg chg="del">
          <ac:chgData name="Derek" userId="6633e942-9642-4dc4-ac90-67ec0fdbe355" providerId="ADAL" clId="{6C083334-DA09-41DB-81F6-57ACDD8A3767}" dt="2020-10-19T08:43:18.678" v="33" actId="478"/>
          <ac:spMkLst>
            <pc:docMk/>
            <pc:sldMk cId="776747446" sldId="262"/>
            <ac:spMk id="6" creationId="{40BCA9D7-3A2D-49DE-918B-B67D385E2F05}"/>
          </ac:spMkLst>
        </pc:spChg>
        <pc:picChg chg="del">
          <ac:chgData name="Derek" userId="6633e942-9642-4dc4-ac90-67ec0fdbe355" providerId="ADAL" clId="{6C083334-DA09-41DB-81F6-57ACDD8A3767}" dt="2020-10-19T08:43:16.431" v="32" actId="478"/>
          <ac:picMkLst>
            <pc:docMk/>
            <pc:sldMk cId="776747446" sldId="262"/>
            <ac:picMk id="5" creationId="{724973D8-417E-4DBD-BD92-CCE6F0AB98F6}"/>
          </ac:picMkLst>
        </pc:picChg>
      </pc:sldChg>
      <pc:sldChg chg="modSp">
        <pc:chgData name="Derek" userId="6633e942-9642-4dc4-ac90-67ec0fdbe355" providerId="ADAL" clId="{6C083334-DA09-41DB-81F6-57ACDD8A3767}" dt="2020-10-19T08:47:53.206" v="74" actId="20577"/>
        <pc:sldMkLst>
          <pc:docMk/>
          <pc:sldMk cId="840530563" sldId="266"/>
        </pc:sldMkLst>
        <pc:spChg chg="mod">
          <ac:chgData name="Derek" userId="6633e942-9642-4dc4-ac90-67ec0fdbe355" providerId="ADAL" clId="{6C083334-DA09-41DB-81F6-57ACDD8A3767}" dt="2020-10-19T08:47:53.206" v="74" actId="20577"/>
          <ac:spMkLst>
            <pc:docMk/>
            <pc:sldMk cId="840530563" sldId="266"/>
            <ac:spMk id="3" creationId="{CD026ADA-E727-4B01-A993-45A01A361747}"/>
          </ac:spMkLst>
        </pc:spChg>
      </pc:sldChg>
      <pc:sldChg chg="modSp">
        <pc:chgData name="Derek" userId="6633e942-9642-4dc4-ac90-67ec0fdbe355" providerId="ADAL" clId="{6C083334-DA09-41DB-81F6-57ACDD8A3767}" dt="2020-10-19T08:57:56.266" v="96" actId="27636"/>
        <pc:sldMkLst>
          <pc:docMk/>
          <pc:sldMk cId="2531759288" sldId="271"/>
        </pc:sldMkLst>
        <pc:spChg chg="mod">
          <ac:chgData name="Derek" userId="6633e942-9642-4dc4-ac90-67ec0fdbe355" providerId="ADAL" clId="{6C083334-DA09-41DB-81F6-57ACDD8A3767}" dt="2020-10-19T08:57:56.266" v="96" actId="27636"/>
          <ac:spMkLst>
            <pc:docMk/>
            <pc:sldMk cId="2531759288" sldId="271"/>
            <ac:spMk id="3" creationId="{D7312F6A-C925-4922-B690-635FEE155484}"/>
          </ac:spMkLst>
        </pc:spChg>
      </pc:sldChg>
      <pc:sldChg chg="addSp delSp modSp delAnim modAnim">
        <pc:chgData name="Derek" userId="6633e942-9642-4dc4-ac90-67ec0fdbe355" providerId="ADAL" clId="{6C083334-DA09-41DB-81F6-57ACDD8A3767}" dt="2020-10-19T08:56:05.071" v="81"/>
        <pc:sldMkLst>
          <pc:docMk/>
          <pc:sldMk cId="2620473025" sldId="288"/>
        </pc:sldMkLst>
        <pc:picChg chg="add del mod">
          <ac:chgData name="Derek" userId="6633e942-9642-4dc4-ac90-67ec0fdbe355" providerId="ADAL" clId="{6C083334-DA09-41DB-81F6-57ACDD8A3767}" dt="2020-10-19T08:54:56.757" v="78" actId="478"/>
          <ac:picMkLst>
            <pc:docMk/>
            <pc:sldMk cId="2620473025" sldId="288"/>
            <ac:picMk id="4" creationId="{ACB888C5-300D-4BF4-B1CF-C3FFF3325B31}"/>
          </ac:picMkLst>
        </pc:picChg>
        <pc:picChg chg="add mod">
          <ac:chgData name="Derek" userId="6633e942-9642-4dc4-ac90-67ec0fdbe355" providerId="ADAL" clId="{6C083334-DA09-41DB-81F6-57ACDD8A3767}" dt="2020-10-19T08:55:01.185" v="80" actId="1076"/>
          <ac:picMkLst>
            <pc:docMk/>
            <pc:sldMk cId="2620473025" sldId="288"/>
            <ac:picMk id="5" creationId="{AF656533-BE6C-48FD-8FAC-5995D3B40C3F}"/>
          </ac:picMkLst>
        </pc:picChg>
        <pc:picChg chg="del">
          <ac:chgData name="Derek" userId="6633e942-9642-4dc4-ac90-67ec0fdbe355" providerId="ADAL" clId="{6C083334-DA09-41DB-81F6-57ACDD8A3767}" dt="2020-10-19T08:52:59.383" v="75" actId="478"/>
          <ac:picMkLst>
            <pc:docMk/>
            <pc:sldMk cId="2620473025" sldId="288"/>
            <ac:picMk id="6" creationId="{4A64D9EC-9943-4E37-B687-A7FC8CAADAA6}"/>
          </ac:picMkLst>
        </pc:picChg>
      </pc:sldChg>
      <pc:sldChg chg="modTransition">
        <pc:chgData name="Derek" userId="6633e942-9642-4dc4-ac90-67ec0fdbe355" providerId="ADAL" clId="{6C083334-DA09-41DB-81F6-57ACDD8A3767}" dt="2020-10-19T08:38:41.763" v="4"/>
        <pc:sldMkLst>
          <pc:docMk/>
          <pc:sldMk cId="1085621976" sldId="289"/>
        </pc:sldMkLst>
      </pc:sldChg>
      <pc:sldChg chg="add del ord">
        <pc:chgData name="Derek" userId="6633e942-9642-4dc4-ac90-67ec0fdbe355" providerId="ADAL" clId="{6C083334-DA09-41DB-81F6-57ACDD8A3767}" dt="2020-10-19T08:40:46.181" v="7" actId="2696"/>
        <pc:sldMkLst>
          <pc:docMk/>
          <pc:sldMk cId="1865050853" sldId="290"/>
        </pc:sldMkLst>
      </pc:sldChg>
      <pc:sldChg chg="modSp">
        <pc:chgData name="Derek" userId="6633e942-9642-4dc4-ac90-67ec0fdbe355" providerId="ADAL" clId="{6C083334-DA09-41DB-81F6-57ACDD8A3767}" dt="2020-10-19T08:41:00.108" v="31" actId="20577"/>
        <pc:sldMkLst>
          <pc:docMk/>
          <pc:sldMk cId="587772221" sldId="291"/>
        </pc:sldMkLst>
        <pc:spChg chg="mod">
          <ac:chgData name="Derek" userId="6633e942-9642-4dc4-ac90-67ec0fdbe355" providerId="ADAL" clId="{6C083334-DA09-41DB-81F6-57ACDD8A3767}" dt="2020-10-19T08:41:00.108" v="31" actId="20577"/>
          <ac:spMkLst>
            <pc:docMk/>
            <pc:sldMk cId="587772221" sldId="291"/>
            <ac:spMk id="7" creationId="{B5A592FA-C535-124E-A8E7-844425B8DB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15221-9D78-40D8-9D0D-838F23A1FA23}" type="datetimeFigureOut">
              <a:rPr lang="en-GB" smtClean="0"/>
              <a:t>05/10/2021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4"/>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4"/>
            <a:ext cx="2971800" cy="458787"/>
          </a:xfrm>
          <a:prstGeom prst="rect">
            <a:avLst/>
          </a:prstGeom>
        </p:spPr>
        <p:txBody>
          <a:bodyPr vert="horz" lIns="91440" tIns="45720" rIns="91440" bIns="45720" rtlCol="0" anchor="b"/>
          <a:lstStyle>
            <a:lvl1pPr algn="r">
              <a:defRPr sz="1200"/>
            </a:lvl1pPr>
          </a:lstStyle>
          <a:p>
            <a:fld id="{29C2DBC0-EC53-4CF1-8D96-B7F2FCB67008}" type="slidenum">
              <a:rPr lang="en-GB" smtClean="0"/>
              <a:t>‹#›</a:t>
            </a:fld>
            <a:endParaRPr lang="en-GB"/>
          </a:p>
        </p:txBody>
      </p:sp>
    </p:spTree>
    <p:extLst>
      <p:ext uri="{BB962C8B-B14F-4D97-AF65-F5344CB8AC3E}">
        <p14:creationId xmlns:p14="http://schemas.microsoft.com/office/powerpoint/2010/main" val="3312517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A02F00-C535-204F-B4B5-528FB2DC4FE2}" type="slidenum">
              <a:rPr kumimoji="0" lang="en-US" sz="1200" b="0" i="0" u="none" strike="noStrike" kern="1200" cap="none" spc="0" normalizeH="0" baseline="0" noProof="0" smtClean="0">
                <a:ln>
                  <a:noFill/>
                </a:ln>
                <a:solidFill>
                  <a:prstClr val="black"/>
                </a:solidFill>
                <a:effectLst/>
                <a:uLnTx/>
                <a:uFillTx/>
                <a:latin typeface="Arial" charset="0"/>
                <a:ea typeface="ヒラギノ角ゴ Pro W3"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ヒラギノ角ゴ Pro W3" charset="-128"/>
              <a:cs typeface="+mn-cs"/>
            </a:endParaRPr>
          </a:p>
        </p:txBody>
      </p:sp>
    </p:spTree>
    <p:extLst>
      <p:ext uri="{BB962C8B-B14F-4D97-AF65-F5344CB8AC3E}">
        <p14:creationId xmlns:p14="http://schemas.microsoft.com/office/powerpoint/2010/main" val="37473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10</a:t>
            </a:fld>
            <a:endParaRPr lang="en-GB"/>
          </a:p>
        </p:txBody>
      </p:sp>
    </p:spTree>
    <p:extLst>
      <p:ext uri="{BB962C8B-B14F-4D97-AF65-F5344CB8AC3E}">
        <p14:creationId xmlns:p14="http://schemas.microsoft.com/office/powerpoint/2010/main" val="86380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11</a:t>
            </a:fld>
            <a:endParaRPr lang="en-GB"/>
          </a:p>
        </p:txBody>
      </p:sp>
    </p:spTree>
    <p:extLst>
      <p:ext uri="{BB962C8B-B14F-4D97-AF65-F5344CB8AC3E}">
        <p14:creationId xmlns:p14="http://schemas.microsoft.com/office/powerpoint/2010/main" val="353827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12</a:t>
            </a:fld>
            <a:endParaRPr lang="en-GB"/>
          </a:p>
        </p:txBody>
      </p:sp>
    </p:spTree>
    <p:extLst>
      <p:ext uri="{BB962C8B-B14F-4D97-AF65-F5344CB8AC3E}">
        <p14:creationId xmlns:p14="http://schemas.microsoft.com/office/powerpoint/2010/main" val="99829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13</a:t>
            </a:fld>
            <a:endParaRPr lang="en-GB"/>
          </a:p>
        </p:txBody>
      </p:sp>
    </p:spTree>
    <p:extLst>
      <p:ext uri="{BB962C8B-B14F-4D97-AF65-F5344CB8AC3E}">
        <p14:creationId xmlns:p14="http://schemas.microsoft.com/office/powerpoint/2010/main" val="372988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16</a:t>
            </a:fld>
            <a:endParaRPr lang="en-GB"/>
          </a:p>
        </p:txBody>
      </p:sp>
    </p:spTree>
    <p:extLst>
      <p:ext uri="{BB962C8B-B14F-4D97-AF65-F5344CB8AC3E}">
        <p14:creationId xmlns:p14="http://schemas.microsoft.com/office/powerpoint/2010/main" val="2744706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17</a:t>
            </a:fld>
            <a:endParaRPr lang="en-GB"/>
          </a:p>
        </p:txBody>
      </p:sp>
    </p:spTree>
    <p:extLst>
      <p:ext uri="{BB962C8B-B14F-4D97-AF65-F5344CB8AC3E}">
        <p14:creationId xmlns:p14="http://schemas.microsoft.com/office/powerpoint/2010/main" val="374836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18</a:t>
            </a:fld>
            <a:endParaRPr lang="en-GB"/>
          </a:p>
        </p:txBody>
      </p:sp>
    </p:spTree>
    <p:extLst>
      <p:ext uri="{BB962C8B-B14F-4D97-AF65-F5344CB8AC3E}">
        <p14:creationId xmlns:p14="http://schemas.microsoft.com/office/powerpoint/2010/main" val="397061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19</a:t>
            </a:fld>
            <a:endParaRPr lang="en-GB"/>
          </a:p>
        </p:txBody>
      </p:sp>
    </p:spTree>
    <p:extLst>
      <p:ext uri="{BB962C8B-B14F-4D97-AF65-F5344CB8AC3E}">
        <p14:creationId xmlns:p14="http://schemas.microsoft.com/office/powerpoint/2010/main" val="381332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22</a:t>
            </a:fld>
            <a:endParaRPr lang="en-GB"/>
          </a:p>
        </p:txBody>
      </p:sp>
    </p:spTree>
    <p:extLst>
      <p:ext uri="{BB962C8B-B14F-4D97-AF65-F5344CB8AC3E}">
        <p14:creationId xmlns:p14="http://schemas.microsoft.com/office/powerpoint/2010/main" val="209956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23</a:t>
            </a:fld>
            <a:endParaRPr lang="en-GB"/>
          </a:p>
        </p:txBody>
      </p:sp>
    </p:spTree>
    <p:extLst>
      <p:ext uri="{BB962C8B-B14F-4D97-AF65-F5344CB8AC3E}">
        <p14:creationId xmlns:p14="http://schemas.microsoft.com/office/powerpoint/2010/main" val="268891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2</a:t>
            </a:fld>
            <a:endParaRPr lang="en-GB"/>
          </a:p>
        </p:txBody>
      </p:sp>
    </p:spTree>
    <p:extLst>
      <p:ext uri="{BB962C8B-B14F-4D97-AF65-F5344CB8AC3E}">
        <p14:creationId xmlns:p14="http://schemas.microsoft.com/office/powerpoint/2010/main" val="2440493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24</a:t>
            </a:fld>
            <a:endParaRPr lang="en-GB"/>
          </a:p>
        </p:txBody>
      </p:sp>
    </p:spTree>
    <p:extLst>
      <p:ext uri="{BB962C8B-B14F-4D97-AF65-F5344CB8AC3E}">
        <p14:creationId xmlns:p14="http://schemas.microsoft.com/office/powerpoint/2010/main" val="3876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25</a:t>
            </a:fld>
            <a:endParaRPr lang="en-GB"/>
          </a:p>
        </p:txBody>
      </p:sp>
    </p:spTree>
    <p:extLst>
      <p:ext uri="{BB962C8B-B14F-4D97-AF65-F5344CB8AC3E}">
        <p14:creationId xmlns:p14="http://schemas.microsoft.com/office/powerpoint/2010/main" val="1719015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26</a:t>
            </a:fld>
            <a:endParaRPr lang="en-GB"/>
          </a:p>
        </p:txBody>
      </p:sp>
    </p:spTree>
    <p:extLst>
      <p:ext uri="{BB962C8B-B14F-4D97-AF65-F5344CB8AC3E}">
        <p14:creationId xmlns:p14="http://schemas.microsoft.com/office/powerpoint/2010/main" val="379915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27</a:t>
            </a:fld>
            <a:endParaRPr lang="en-GB"/>
          </a:p>
        </p:txBody>
      </p:sp>
    </p:spTree>
    <p:extLst>
      <p:ext uri="{BB962C8B-B14F-4D97-AF65-F5344CB8AC3E}">
        <p14:creationId xmlns:p14="http://schemas.microsoft.com/office/powerpoint/2010/main" val="79331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28</a:t>
            </a:fld>
            <a:endParaRPr lang="en-GB"/>
          </a:p>
        </p:txBody>
      </p:sp>
    </p:spTree>
    <p:extLst>
      <p:ext uri="{BB962C8B-B14F-4D97-AF65-F5344CB8AC3E}">
        <p14:creationId xmlns:p14="http://schemas.microsoft.com/office/powerpoint/2010/main" val="2091493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29</a:t>
            </a:fld>
            <a:endParaRPr lang="en-GB"/>
          </a:p>
        </p:txBody>
      </p:sp>
    </p:spTree>
    <p:extLst>
      <p:ext uri="{BB962C8B-B14F-4D97-AF65-F5344CB8AC3E}">
        <p14:creationId xmlns:p14="http://schemas.microsoft.com/office/powerpoint/2010/main" val="626738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9C2DBC0-EC53-4CF1-8D96-B7F2FCB67008}" type="slidenum">
              <a:rPr lang="en-GB" smtClean="0"/>
              <a:t>30</a:t>
            </a:fld>
            <a:endParaRPr lang="en-GB"/>
          </a:p>
        </p:txBody>
      </p:sp>
    </p:spTree>
    <p:extLst>
      <p:ext uri="{BB962C8B-B14F-4D97-AF65-F5344CB8AC3E}">
        <p14:creationId xmlns:p14="http://schemas.microsoft.com/office/powerpoint/2010/main" val="341143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3</a:t>
            </a:fld>
            <a:endParaRPr lang="en-GB"/>
          </a:p>
        </p:txBody>
      </p:sp>
    </p:spTree>
    <p:extLst>
      <p:ext uri="{BB962C8B-B14F-4D97-AF65-F5344CB8AC3E}">
        <p14:creationId xmlns:p14="http://schemas.microsoft.com/office/powerpoint/2010/main" val="137533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4</a:t>
            </a:fld>
            <a:endParaRPr lang="en-GB"/>
          </a:p>
        </p:txBody>
      </p:sp>
    </p:spTree>
    <p:extLst>
      <p:ext uri="{BB962C8B-B14F-4D97-AF65-F5344CB8AC3E}">
        <p14:creationId xmlns:p14="http://schemas.microsoft.com/office/powerpoint/2010/main" val="204861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5</a:t>
            </a:fld>
            <a:endParaRPr lang="en-GB"/>
          </a:p>
        </p:txBody>
      </p:sp>
    </p:spTree>
    <p:extLst>
      <p:ext uri="{BB962C8B-B14F-4D97-AF65-F5344CB8AC3E}">
        <p14:creationId xmlns:p14="http://schemas.microsoft.com/office/powerpoint/2010/main" val="1063450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6</a:t>
            </a:fld>
            <a:endParaRPr lang="en-GB"/>
          </a:p>
        </p:txBody>
      </p:sp>
    </p:spTree>
    <p:extLst>
      <p:ext uri="{BB962C8B-B14F-4D97-AF65-F5344CB8AC3E}">
        <p14:creationId xmlns:p14="http://schemas.microsoft.com/office/powerpoint/2010/main" val="617109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7</a:t>
            </a:fld>
            <a:endParaRPr lang="en-GB"/>
          </a:p>
        </p:txBody>
      </p:sp>
    </p:spTree>
    <p:extLst>
      <p:ext uri="{BB962C8B-B14F-4D97-AF65-F5344CB8AC3E}">
        <p14:creationId xmlns:p14="http://schemas.microsoft.com/office/powerpoint/2010/main" val="1187233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8</a:t>
            </a:fld>
            <a:endParaRPr lang="en-GB"/>
          </a:p>
        </p:txBody>
      </p:sp>
    </p:spTree>
    <p:extLst>
      <p:ext uri="{BB962C8B-B14F-4D97-AF65-F5344CB8AC3E}">
        <p14:creationId xmlns:p14="http://schemas.microsoft.com/office/powerpoint/2010/main" val="3303104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C2DBC0-EC53-4CF1-8D96-B7F2FCB67008}" type="slidenum">
              <a:rPr lang="en-GB" smtClean="0"/>
              <a:t>9</a:t>
            </a:fld>
            <a:endParaRPr lang="en-GB"/>
          </a:p>
        </p:txBody>
      </p:sp>
    </p:spTree>
    <p:extLst>
      <p:ext uri="{BB962C8B-B14F-4D97-AF65-F5344CB8AC3E}">
        <p14:creationId xmlns:p14="http://schemas.microsoft.com/office/powerpoint/2010/main" val="2966216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2BF6-8751-401F-B851-8905B3F1A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BB7ECDE-9F3A-46E3-A970-F241E84185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8318AC-CEDE-438E-96CD-3A9530F6FAF2}"/>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43D1983D-91AB-41F6-B2EA-15AA22F94F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9CBD53-0720-464F-AEC1-CF7AC6ED5E60}"/>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2982291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E0F1-5990-4BB3-B693-FE6ED52339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B97B2C-F170-4DA4-99F4-28F76C8FA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8D7074-DCCC-4C61-8734-4C754AD0031E}"/>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6C053FB2-92CA-4B90-9A76-FDF25BF9E6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A0DB91-4365-4F79-BA44-0A1950DAAB1E}"/>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3544053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A091-246E-4DA8-A2A0-38AFF29B41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CEBEAC-CE94-4863-AFA7-102C355143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650ACB-AED8-423F-B766-F83CDDE32B1B}"/>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63E858A9-18C1-4321-A2BD-C53C1BD315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BEE63-934B-4544-8155-37DCACC613D0}"/>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1869727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53306" y="466364"/>
            <a:ext cx="4992556" cy="672073"/>
          </a:xfrm>
          <a:prstGeom prst="rect">
            <a:avLst/>
          </a:prstGeom>
        </p:spPr>
        <p:txBody>
          <a:bodyPr/>
          <a:lstStyle>
            <a:lvl1pPr>
              <a:defRPr>
                <a:solidFill>
                  <a:schemeClr val="bg1"/>
                </a:solidFill>
                <a:latin typeface="Arial" charset="0"/>
                <a:ea typeface="Arial" charset="0"/>
                <a:cs typeface="Arial" charset="0"/>
              </a:defRPr>
            </a:lvl1pPr>
          </a:lstStyle>
          <a:p>
            <a:r>
              <a:rPr lang="en-US" sz="3200"/>
              <a:t>Title: Font size 24</a:t>
            </a:r>
          </a:p>
        </p:txBody>
      </p:sp>
      <p:sp>
        <p:nvSpPr>
          <p:cNvPr id="5" name="Content Placeholder 2"/>
          <p:cNvSpPr>
            <a:spLocks noGrp="1"/>
          </p:cNvSpPr>
          <p:nvPr>
            <p:ph idx="1" hasCustomPrompt="1"/>
          </p:nvPr>
        </p:nvSpPr>
        <p:spPr>
          <a:xfrm>
            <a:off x="719402" y="1562930"/>
            <a:ext cx="4992556" cy="4692828"/>
          </a:xfrm>
          <a:prstGeom prst="rect">
            <a:avLst/>
          </a:prstGeom>
        </p:spPr>
        <p:txBody>
          <a:bodyPr/>
          <a:lstStyle>
            <a:lvl1pPr>
              <a:defRPr sz="2133">
                <a:solidFill>
                  <a:schemeClr val="bg1"/>
                </a:solidFill>
                <a:latin typeface="Arial" charset="0"/>
                <a:ea typeface="Arial" charset="0"/>
                <a:cs typeface="Arial" charset="0"/>
              </a:defRPr>
            </a:lvl1pPr>
          </a:lstStyle>
          <a:p>
            <a:r>
              <a:rPr lang="en-US" sz="1867"/>
              <a:t>Click to add text</a:t>
            </a:r>
          </a:p>
        </p:txBody>
      </p:sp>
      <p:sp>
        <p:nvSpPr>
          <p:cNvPr id="7" name="Footer Placeholder 5">
            <a:extLst>
              <a:ext uri="{FF2B5EF4-FFF2-40B4-BE49-F238E27FC236}">
                <a16:creationId xmlns:a16="http://schemas.microsoft.com/office/drawing/2014/main" id="{4F5283A6-60EF-4EA0-BF56-7376C1C8CC02}"/>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
        <p:nvSpPr>
          <p:cNvPr id="8" name="Slide Number Placeholder 6">
            <a:extLst>
              <a:ext uri="{FF2B5EF4-FFF2-40B4-BE49-F238E27FC236}">
                <a16:creationId xmlns:a16="http://schemas.microsoft.com/office/drawing/2014/main" id="{467DBC0F-963D-4142-A5FA-2B2401DF846B}"/>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r>
              <a:rPr lang="en-GB" dirty="0"/>
              <a:t> Page </a:t>
            </a:r>
            <a:fld id="{DE5D1233-5239-4928-95DA-D4D132976EA3}" type="slidenum">
              <a:rPr lang="en-GB" smtClean="0"/>
              <a:pPr/>
              <a:t>‹#›</a:t>
            </a:fld>
            <a:endParaRPr lang="en-GB" dirty="0"/>
          </a:p>
        </p:txBody>
      </p:sp>
      <p:pic>
        <p:nvPicPr>
          <p:cNvPr id="6" name="Picture 5">
            <a:extLst>
              <a:ext uri="{FF2B5EF4-FFF2-40B4-BE49-F238E27FC236}">
                <a16:creationId xmlns:a16="http://schemas.microsoft.com/office/drawing/2014/main" id="{5BD9C2F0-3612-40BE-BB56-5E8A4F3FCE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803400"/>
          </a:xfrm>
          <a:prstGeom prst="rect">
            <a:avLst/>
          </a:prstGeom>
        </p:spPr>
      </p:pic>
    </p:spTree>
    <p:extLst>
      <p:ext uri="{BB962C8B-B14F-4D97-AF65-F5344CB8AC3E}">
        <p14:creationId xmlns:p14="http://schemas.microsoft.com/office/powerpoint/2010/main" val="199084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C336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B94F-432E-4DDD-9FDC-15ECABD36355}"/>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A554207-A77E-492C-8552-19F3A5E06C2E}"/>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376505F0-BF29-43B0-B6B4-A05883FD70EB}"/>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9F5A2AD8-B894-49D5-AA75-FE9E86FC20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638FC3-24C7-469D-8599-558CF99F56DF}"/>
              </a:ext>
            </a:extLst>
          </p:cNvPr>
          <p:cNvSpPr>
            <a:spLocks noGrp="1"/>
          </p:cNvSpPr>
          <p:nvPr>
            <p:ph type="sldNum" sz="quarter" idx="12"/>
          </p:nvPr>
        </p:nvSpPr>
        <p:spPr/>
        <p:txBody>
          <a:bodyPr/>
          <a:lstStyle/>
          <a:p>
            <a:fld id="{E5BED400-9C32-4961-815E-9575F5A1B630}" type="slidenum">
              <a:rPr lang="en-GB" smtClean="0"/>
              <a:t>‹#›</a:t>
            </a:fld>
            <a:endParaRPr lang="en-GB"/>
          </a:p>
        </p:txBody>
      </p:sp>
      <p:pic>
        <p:nvPicPr>
          <p:cNvPr id="7" name="Picture 6">
            <a:extLst>
              <a:ext uri="{FF2B5EF4-FFF2-40B4-BE49-F238E27FC236}">
                <a16:creationId xmlns:a16="http://schemas.microsoft.com/office/drawing/2014/main" id="{12DAA1AE-FDD0-4837-A9C6-73C8F56C0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1360" y="-201462"/>
            <a:ext cx="6797040" cy="1352550"/>
          </a:xfrm>
          <a:prstGeom prst="rect">
            <a:avLst/>
          </a:prstGeom>
        </p:spPr>
      </p:pic>
      <p:sp>
        <p:nvSpPr>
          <p:cNvPr id="8" name="Title 1">
            <a:extLst>
              <a:ext uri="{FF2B5EF4-FFF2-40B4-BE49-F238E27FC236}">
                <a16:creationId xmlns:a16="http://schemas.microsoft.com/office/drawing/2014/main" id="{CEB900AB-5D2D-4D70-B2AD-8C49C88E36B4}"/>
              </a:ext>
            </a:extLst>
          </p:cNvPr>
          <p:cNvSpPr txBox="1">
            <a:spLocks/>
          </p:cNvSpPr>
          <p:nvPr userDrawn="1"/>
        </p:nvSpPr>
        <p:spPr>
          <a:xfrm>
            <a:off x="10942320" y="-207963"/>
            <a:ext cx="13411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dirty="0"/>
              <a:t>School</a:t>
            </a:r>
            <a:r>
              <a:rPr lang="en-US" sz="2000" baseline="0" dirty="0"/>
              <a:t> of</a:t>
            </a:r>
          </a:p>
          <a:p>
            <a:r>
              <a:rPr lang="en-US" sz="2000" baseline="0" dirty="0"/>
              <a:t>Psychology </a:t>
            </a:r>
            <a:endParaRPr lang="en-GB" sz="2000" dirty="0"/>
          </a:p>
        </p:txBody>
      </p:sp>
    </p:spTree>
    <p:extLst>
      <p:ext uri="{BB962C8B-B14F-4D97-AF65-F5344CB8AC3E}">
        <p14:creationId xmlns:p14="http://schemas.microsoft.com/office/powerpoint/2010/main" val="27642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0" end="0"/>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 end="1"/>
                                            </p:txEl>
                                          </p:spTgt>
                                        </p:tgtEl>
                                        <p:attrNameLst>
                                          <p:attrName>ppt_c</p:attrName>
                                        </p:attrNameLst>
                                      </p:cBhvr>
                                      <p:to>
                                        <a:srgbClr val="969696"/>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2" end="2"/>
                                            </p:txEl>
                                          </p:spTgt>
                                        </p:tgtEl>
                                        <p:attrNameLst>
                                          <p:attrName>ppt_c</p:attrName>
                                        </p:attrNameLst>
                                      </p:cBhvr>
                                      <p:to>
                                        <a:srgbClr val="969696"/>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969696"/>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4" end="4"/>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gtEl>
                        <p:attrNameLst>
                          <p:attrName>ppt_c</p:attrName>
                        </p:attrNameLst>
                      </p:cBhvr>
                      <p:to>
                        <a:srgbClr val="969696"/>
                      </p:to>
                    </p:animClr>
                  </p:sub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gtEl>
                        <p:attrNameLst>
                          <p:attrName>ppt_c</p:attrName>
                        </p:attrNameLst>
                      </p:cBhvr>
                      <p:to>
                        <a:srgbClr val="969696"/>
                      </p:to>
                    </p:animClr>
                  </p:sub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gtEl>
                        <p:attrNameLst>
                          <p:attrName>ppt_c</p:attrName>
                        </p:attrNameLst>
                      </p:cBhvr>
                      <p:to>
                        <a:srgbClr val="969696"/>
                      </p:to>
                    </p:animClr>
                  </p:sub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gtEl>
                        <p:attrNameLst>
                          <p:attrName>ppt_c</p:attrName>
                        </p:attrNameLst>
                      </p:cBhvr>
                      <p:to>
                        <a:srgbClr val="969696"/>
                      </p:to>
                    </p:animClr>
                  </p:sub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gtEl>
                        <p:attrNameLst>
                          <p:attrName>ppt_c</p:attrName>
                        </p:attrNameLst>
                      </p:cBhvr>
                      <p:to>
                        <a:srgbClr val="969696"/>
                      </p:to>
                    </p:animClr>
                  </p:sub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CC10-F809-4D4F-BFB0-55BA575F56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55EBEDB-1035-404B-A08F-76A1124CCD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FA725B-2F60-4CE4-9F9E-E659B799335A}"/>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D8BF3647-3EEB-47D9-83CB-A2117949DD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328710-38CA-434F-BE3E-93438F057990}"/>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3099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96AC-09C0-45E9-B242-6D3684D68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F5C160C-61E3-417D-886F-7639C76E1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3CC213A-DB4D-4E96-ADF6-D5FBBE53DE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D3CCF4-5A87-4F90-8933-3714CF9F0BC9}"/>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6" name="Footer Placeholder 5">
            <a:extLst>
              <a:ext uri="{FF2B5EF4-FFF2-40B4-BE49-F238E27FC236}">
                <a16:creationId xmlns:a16="http://schemas.microsoft.com/office/drawing/2014/main" id="{21AC57B0-28A5-45B6-B3A0-03E020A8AE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64E65-D9D9-4CF2-B3C8-713D6ACA5A2B}"/>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422253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7761-47F2-4B3E-BEF5-C35CF4BD27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6A6CC6-190E-482A-97F8-DC5ABFBA28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C88349-D677-46E7-9C2F-C13E000F56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3C2F6B6-C7DF-4C1D-B581-35DB2FF67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0FC13-3DEE-4B53-B8D6-13862B2603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44F1B07-57FE-4006-AB39-A87DC1365672}"/>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8" name="Footer Placeholder 7">
            <a:extLst>
              <a:ext uri="{FF2B5EF4-FFF2-40B4-BE49-F238E27FC236}">
                <a16:creationId xmlns:a16="http://schemas.microsoft.com/office/drawing/2014/main" id="{021FF44B-3688-4A69-BFD3-F7D4E05D891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6520412-E360-499D-ABE8-1468A9BA9526}"/>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294776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52C4-0E55-49A9-A528-BE27A0C32ED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6A517F3-D175-4EF0-943B-9D46139166C8}"/>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4" name="Footer Placeholder 3">
            <a:extLst>
              <a:ext uri="{FF2B5EF4-FFF2-40B4-BE49-F238E27FC236}">
                <a16:creationId xmlns:a16="http://schemas.microsoft.com/office/drawing/2014/main" id="{16BD1127-43BD-4448-B690-C08C9ECE0B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4B83F4-B383-4D50-8335-9D118B22C087}"/>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261886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F0F960-72AD-49B6-97B1-04B897E112CA}"/>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3" name="Footer Placeholder 2">
            <a:extLst>
              <a:ext uri="{FF2B5EF4-FFF2-40B4-BE49-F238E27FC236}">
                <a16:creationId xmlns:a16="http://schemas.microsoft.com/office/drawing/2014/main" id="{FB199B5A-8FCB-4C40-90A5-B1A5E54B2D8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FA82FD-A31F-482F-BE20-026FEC395967}"/>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1409937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2CED-69F3-4CAC-9460-01F998053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19D4B6-F8C0-4DFA-8273-06B2C630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304B4C9-793B-41A6-8FA5-664A8389C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6D971-0AAE-48D0-B643-BB41693F3D03}"/>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6" name="Footer Placeholder 5">
            <a:extLst>
              <a:ext uri="{FF2B5EF4-FFF2-40B4-BE49-F238E27FC236}">
                <a16:creationId xmlns:a16="http://schemas.microsoft.com/office/drawing/2014/main" id="{9119D2B5-E11F-4BB6-A448-F08DB47106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767C49-248C-4F5F-94BF-E93C026B9F45}"/>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336801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76E1-9F06-4DFD-B90C-E385BD667C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4EB524-1990-4194-80FE-00FFDDB5E0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FA7EB0-1B4E-48C1-B19B-815227974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FF835-C53C-4C76-A6F6-2772D116C508}"/>
              </a:ext>
            </a:extLst>
          </p:cNvPr>
          <p:cNvSpPr>
            <a:spLocks noGrp="1"/>
          </p:cNvSpPr>
          <p:nvPr>
            <p:ph type="dt" sz="half" idx="10"/>
          </p:nvPr>
        </p:nvSpPr>
        <p:spPr/>
        <p:txBody>
          <a:bodyPr/>
          <a:lstStyle/>
          <a:p>
            <a:fld id="{C430A381-3509-4F46-A24C-A11CEA005779}" type="datetimeFigureOut">
              <a:rPr lang="en-GB" smtClean="0"/>
              <a:t>05/10/2021</a:t>
            </a:fld>
            <a:endParaRPr lang="en-GB"/>
          </a:p>
        </p:txBody>
      </p:sp>
      <p:sp>
        <p:nvSpPr>
          <p:cNvPr id="6" name="Footer Placeholder 5">
            <a:extLst>
              <a:ext uri="{FF2B5EF4-FFF2-40B4-BE49-F238E27FC236}">
                <a16:creationId xmlns:a16="http://schemas.microsoft.com/office/drawing/2014/main" id="{6F54FE99-EE9C-4ED5-AF40-FBD651C9FC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3EEFCD-A9E1-425D-A8C8-90A133DD71AA}"/>
              </a:ext>
            </a:extLst>
          </p:cNvPr>
          <p:cNvSpPr>
            <a:spLocks noGrp="1"/>
          </p:cNvSpPr>
          <p:nvPr>
            <p:ph type="sldNum" sz="quarter" idx="12"/>
          </p:nvPr>
        </p:nvSpPr>
        <p:spPr/>
        <p:txBody>
          <a:bodyPr/>
          <a:lstStyle/>
          <a:p>
            <a:fld id="{E5BED400-9C32-4961-815E-9575F5A1B630}" type="slidenum">
              <a:rPr lang="en-GB" smtClean="0"/>
              <a:t>‹#›</a:t>
            </a:fld>
            <a:endParaRPr lang="en-GB"/>
          </a:p>
        </p:txBody>
      </p:sp>
    </p:spTree>
    <p:extLst>
      <p:ext uri="{BB962C8B-B14F-4D97-AF65-F5344CB8AC3E}">
        <p14:creationId xmlns:p14="http://schemas.microsoft.com/office/powerpoint/2010/main" val="190573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9E3EE-3DEB-4DCB-8252-38F5D3650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627E21-A131-437C-B451-FA6837EA6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DFEA96-AD96-4797-B5CE-30C0F782C2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0A381-3509-4F46-A24C-A11CEA005779}" type="datetimeFigureOut">
              <a:rPr lang="en-GB" smtClean="0"/>
              <a:t>05/10/2021</a:t>
            </a:fld>
            <a:endParaRPr lang="en-GB"/>
          </a:p>
        </p:txBody>
      </p:sp>
      <p:sp>
        <p:nvSpPr>
          <p:cNvPr id="5" name="Footer Placeholder 4">
            <a:extLst>
              <a:ext uri="{FF2B5EF4-FFF2-40B4-BE49-F238E27FC236}">
                <a16:creationId xmlns:a16="http://schemas.microsoft.com/office/drawing/2014/main" id="{B46BF0FB-3FCB-4381-8278-7D0853FB5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365D6E2-53D9-432C-8FDE-2E725C9B1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ED400-9C32-4961-815E-9575F5A1B630}" type="slidenum">
              <a:rPr lang="en-GB" smtClean="0"/>
              <a:t>‹#›</a:t>
            </a:fld>
            <a:endParaRPr lang="en-GB"/>
          </a:p>
        </p:txBody>
      </p:sp>
    </p:spTree>
    <p:extLst>
      <p:ext uri="{BB962C8B-B14F-4D97-AF65-F5344CB8AC3E}">
        <p14:creationId xmlns:p14="http://schemas.microsoft.com/office/powerpoint/2010/main" val="288485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C5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D72CA-F8D4-45A1-A704-FB60056231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1803400"/>
          </a:xfrm>
          <a:prstGeom prst="rect">
            <a:avLst/>
          </a:prstGeom>
        </p:spPr>
      </p:pic>
      <p:sp>
        <p:nvSpPr>
          <p:cNvPr id="3" name="Title Placeholder 2">
            <a:extLst>
              <a:ext uri="{FF2B5EF4-FFF2-40B4-BE49-F238E27FC236}">
                <a16:creationId xmlns:a16="http://schemas.microsoft.com/office/drawing/2014/main" id="{AB1E1083-3ECC-4E96-B3E0-1CF227125DCA}"/>
              </a:ext>
            </a:extLst>
          </p:cNvPr>
          <p:cNvSpPr>
            <a:spLocks noGrp="1"/>
          </p:cNvSpPr>
          <p:nvPr>
            <p:ph type="title"/>
          </p:nvPr>
        </p:nvSpPr>
        <p:spPr>
          <a:xfrm>
            <a:off x="2564523" y="366185"/>
            <a:ext cx="8789276" cy="132503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6" name="Footer Placeholder 5">
            <a:extLst>
              <a:ext uri="{FF2B5EF4-FFF2-40B4-BE49-F238E27FC236}">
                <a16:creationId xmlns:a16="http://schemas.microsoft.com/office/drawing/2014/main" id="{241E940D-8FD3-490B-9177-74E6D232FF71}"/>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
        <p:nvSpPr>
          <p:cNvPr id="7" name="Slide Number Placeholder 6">
            <a:extLst>
              <a:ext uri="{FF2B5EF4-FFF2-40B4-BE49-F238E27FC236}">
                <a16:creationId xmlns:a16="http://schemas.microsoft.com/office/drawing/2014/main" id="{7A2DE537-9566-40E5-80B7-56ABADC0A437}"/>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DE5D1233-5239-4928-95DA-D4D132976EA3}" type="slidenum">
              <a:rPr lang="en-GB" smtClean="0"/>
              <a:t>‹#›</a:t>
            </a:fld>
            <a:endParaRPr lang="en-GB"/>
          </a:p>
        </p:txBody>
      </p:sp>
    </p:spTree>
    <p:extLst>
      <p:ext uri="{BB962C8B-B14F-4D97-AF65-F5344CB8AC3E}">
        <p14:creationId xmlns:p14="http://schemas.microsoft.com/office/powerpoint/2010/main" val="797026638"/>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1" fontAlgn="base" hangingPunct="1">
        <a:lnSpc>
          <a:spcPct val="90000"/>
        </a:lnSpc>
        <a:spcBef>
          <a:spcPct val="0"/>
        </a:spcBef>
        <a:spcAft>
          <a:spcPct val="0"/>
        </a:spcAft>
        <a:defRPr sz="3733" b="1" spc="-13">
          <a:solidFill>
            <a:schemeClr val="bg1"/>
          </a:solidFill>
          <a:latin typeface="Times New Roman"/>
          <a:ea typeface="ヒラギノ角ゴ Pro W3" charset="0"/>
          <a:cs typeface="Times New Roman"/>
        </a:defRPr>
      </a:lvl1pPr>
      <a:lvl2pPr algn="l" rtl="0" eaLnBrk="1" fontAlgn="base" hangingPunct="1">
        <a:lnSpc>
          <a:spcPct val="90000"/>
        </a:lnSpc>
        <a:spcBef>
          <a:spcPct val="0"/>
        </a:spcBef>
        <a:spcAft>
          <a:spcPct val="0"/>
        </a:spcAft>
        <a:defRPr sz="3733" b="1">
          <a:solidFill>
            <a:srgbClr val="483F6A"/>
          </a:solidFill>
          <a:latin typeface="Times New Roman" charset="0"/>
          <a:ea typeface="ヒラギノ角ゴ Pro W3" charset="0"/>
          <a:cs typeface="Times New Roman" pitchFamily="18" charset="0"/>
        </a:defRPr>
      </a:lvl2pPr>
      <a:lvl3pPr algn="l" rtl="0" eaLnBrk="1" fontAlgn="base" hangingPunct="1">
        <a:lnSpc>
          <a:spcPct val="90000"/>
        </a:lnSpc>
        <a:spcBef>
          <a:spcPct val="0"/>
        </a:spcBef>
        <a:spcAft>
          <a:spcPct val="0"/>
        </a:spcAft>
        <a:defRPr sz="3733" b="1">
          <a:solidFill>
            <a:srgbClr val="483F6A"/>
          </a:solidFill>
          <a:latin typeface="Times New Roman" charset="0"/>
          <a:ea typeface="ヒラギノ角ゴ Pro W3" charset="0"/>
          <a:cs typeface="Times New Roman" pitchFamily="18" charset="0"/>
        </a:defRPr>
      </a:lvl3pPr>
      <a:lvl4pPr algn="l" rtl="0" eaLnBrk="1" fontAlgn="base" hangingPunct="1">
        <a:lnSpc>
          <a:spcPct val="90000"/>
        </a:lnSpc>
        <a:spcBef>
          <a:spcPct val="0"/>
        </a:spcBef>
        <a:spcAft>
          <a:spcPct val="0"/>
        </a:spcAft>
        <a:defRPr sz="3733" b="1">
          <a:solidFill>
            <a:srgbClr val="483F6A"/>
          </a:solidFill>
          <a:latin typeface="Times New Roman" charset="0"/>
          <a:ea typeface="ヒラギノ角ゴ Pro W3" charset="0"/>
          <a:cs typeface="Times New Roman" pitchFamily="18" charset="0"/>
        </a:defRPr>
      </a:lvl4pPr>
      <a:lvl5pPr algn="l" rtl="0" eaLnBrk="1" fontAlgn="base" hangingPunct="1">
        <a:lnSpc>
          <a:spcPct val="90000"/>
        </a:lnSpc>
        <a:spcBef>
          <a:spcPct val="0"/>
        </a:spcBef>
        <a:spcAft>
          <a:spcPct val="0"/>
        </a:spcAft>
        <a:defRPr sz="3733" b="1">
          <a:solidFill>
            <a:srgbClr val="483F6A"/>
          </a:solidFill>
          <a:latin typeface="Times New Roman" charset="0"/>
          <a:ea typeface="ヒラギノ角ゴ Pro W3" charset="0"/>
          <a:cs typeface="Times New Roman" pitchFamily="18" charset="0"/>
        </a:defRPr>
      </a:lvl5pPr>
      <a:lvl6pPr marL="609585" algn="l" rtl="0" eaLnBrk="1" fontAlgn="base" hangingPunct="1">
        <a:spcBef>
          <a:spcPct val="0"/>
        </a:spcBef>
        <a:spcAft>
          <a:spcPct val="0"/>
        </a:spcAft>
        <a:defRPr sz="3733" b="1">
          <a:solidFill>
            <a:srgbClr val="00213B"/>
          </a:solidFill>
          <a:latin typeface="Arial" charset="0"/>
          <a:ea typeface="ＭＳ Ｐゴシック" charset="-128"/>
          <a:cs typeface="ＭＳ Ｐゴシック" charset="-128"/>
        </a:defRPr>
      </a:lvl6pPr>
      <a:lvl7pPr marL="1219170" algn="l" rtl="0" eaLnBrk="1" fontAlgn="base" hangingPunct="1">
        <a:spcBef>
          <a:spcPct val="0"/>
        </a:spcBef>
        <a:spcAft>
          <a:spcPct val="0"/>
        </a:spcAft>
        <a:defRPr sz="3733" b="1">
          <a:solidFill>
            <a:srgbClr val="00213B"/>
          </a:solidFill>
          <a:latin typeface="Arial" charset="0"/>
          <a:ea typeface="ＭＳ Ｐゴシック" charset="-128"/>
          <a:cs typeface="ＭＳ Ｐゴシック" charset="-128"/>
        </a:defRPr>
      </a:lvl7pPr>
      <a:lvl8pPr marL="1828754" algn="l" rtl="0" eaLnBrk="1" fontAlgn="base" hangingPunct="1">
        <a:spcBef>
          <a:spcPct val="0"/>
        </a:spcBef>
        <a:spcAft>
          <a:spcPct val="0"/>
        </a:spcAft>
        <a:defRPr sz="3733" b="1">
          <a:solidFill>
            <a:srgbClr val="00213B"/>
          </a:solidFill>
          <a:latin typeface="Arial" charset="0"/>
          <a:ea typeface="ＭＳ Ｐゴシック" charset="-128"/>
          <a:cs typeface="ＭＳ Ｐゴシック" charset="-128"/>
        </a:defRPr>
      </a:lvl8pPr>
      <a:lvl9pPr marL="2438339" algn="l" rtl="0" eaLnBrk="1" fontAlgn="base" hangingPunct="1">
        <a:spcBef>
          <a:spcPct val="0"/>
        </a:spcBef>
        <a:spcAft>
          <a:spcPct val="0"/>
        </a:spcAft>
        <a:defRPr sz="3733" b="1">
          <a:solidFill>
            <a:srgbClr val="00213B"/>
          </a:solidFill>
          <a:latin typeface="Arial" charset="0"/>
          <a:ea typeface="ＭＳ Ｐゴシック" charset="-128"/>
          <a:cs typeface="ＭＳ Ｐゴシック" charset="-128"/>
        </a:defRPr>
      </a:lvl9pPr>
    </p:titleStyle>
    <p:bodyStyle>
      <a:lvl1pPr marL="457189" indent="-457189" algn="l" rtl="0" eaLnBrk="1" fontAlgn="base" hangingPunct="1">
        <a:spcBef>
          <a:spcPct val="20000"/>
        </a:spcBef>
        <a:spcAft>
          <a:spcPct val="0"/>
        </a:spcAft>
        <a:defRPr sz="2133">
          <a:solidFill>
            <a:srgbClr val="4F5961"/>
          </a:solidFill>
          <a:latin typeface="+mn-lt"/>
          <a:ea typeface="ヒラギノ角ゴ Pro W3" charset="0"/>
          <a:cs typeface="ヒラギノ角ゴ Pro W3" charset="0"/>
        </a:defRPr>
      </a:lvl1pPr>
      <a:lvl2pPr marL="609585" algn="l" rtl="0" eaLnBrk="1" fontAlgn="base" hangingPunct="1">
        <a:spcBef>
          <a:spcPct val="20000"/>
        </a:spcBef>
        <a:spcAft>
          <a:spcPct val="0"/>
        </a:spcAft>
        <a:defRPr sz="1600">
          <a:solidFill>
            <a:srgbClr val="00213B"/>
          </a:solidFill>
          <a:latin typeface="+mn-lt"/>
          <a:ea typeface="ヒラギノ角ゴ Pro W3" charset="0"/>
          <a:cs typeface="ＭＳ Ｐゴシック" charset="0"/>
        </a:defRPr>
      </a:lvl2pPr>
      <a:lvl3pPr marL="1219170" algn="l" rtl="0" eaLnBrk="1" fontAlgn="base" hangingPunct="1">
        <a:spcBef>
          <a:spcPct val="20000"/>
        </a:spcBef>
        <a:spcAft>
          <a:spcPct val="0"/>
        </a:spcAft>
        <a:defRPr sz="1600" b="1">
          <a:solidFill>
            <a:srgbClr val="00213B"/>
          </a:solidFill>
          <a:latin typeface="+mn-lt"/>
          <a:ea typeface="ＭＳ Ｐゴシック" charset="0"/>
          <a:cs typeface="ＭＳ Ｐゴシック" charset="0"/>
        </a:defRPr>
      </a:lvl3pPr>
      <a:lvl4pPr marL="1828754" algn="l" rtl="0" eaLnBrk="1" fontAlgn="base" hangingPunct="1">
        <a:spcBef>
          <a:spcPct val="20000"/>
        </a:spcBef>
        <a:spcAft>
          <a:spcPct val="0"/>
        </a:spcAft>
        <a:defRPr sz="1600">
          <a:solidFill>
            <a:srgbClr val="00213B"/>
          </a:solidFill>
          <a:latin typeface="+mn-lt"/>
          <a:ea typeface="ＭＳ Ｐゴシック" charset="0"/>
          <a:cs typeface="ＭＳ Ｐゴシック" charset="0"/>
        </a:defRPr>
      </a:lvl4pPr>
      <a:lvl5pPr marL="2438339" algn="l" rtl="0" eaLnBrk="1" fontAlgn="base" hangingPunct="1">
        <a:spcBef>
          <a:spcPct val="20000"/>
        </a:spcBef>
        <a:spcAft>
          <a:spcPct val="0"/>
        </a:spcAft>
        <a:defRPr sz="1600">
          <a:solidFill>
            <a:srgbClr val="00213B"/>
          </a:solidFill>
          <a:latin typeface="+mn-lt"/>
          <a:ea typeface="ＭＳ Ｐゴシック" charset="0"/>
          <a:cs typeface="ＭＳ Ｐゴシック" charset="0"/>
        </a:defRPr>
      </a:lvl5pPr>
      <a:lvl6pPr marL="3352716" indent="-304792" algn="l" rtl="0" eaLnBrk="1" fontAlgn="base" hangingPunct="1">
        <a:spcBef>
          <a:spcPct val="20000"/>
        </a:spcBef>
        <a:spcAft>
          <a:spcPct val="0"/>
        </a:spcAft>
        <a:buChar char="»"/>
        <a:defRPr sz="2133">
          <a:solidFill>
            <a:srgbClr val="00213B"/>
          </a:solidFill>
          <a:latin typeface="+mn-lt"/>
          <a:ea typeface="+mn-ea"/>
        </a:defRPr>
      </a:lvl6pPr>
      <a:lvl7pPr marL="3962301" indent="-304792" algn="l" rtl="0" eaLnBrk="1" fontAlgn="base" hangingPunct="1">
        <a:spcBef>
          <a:spcPct val="20000"/>
        </a:spcBef>
        <a:spcAft>
          <a:spcPct val="0"/>
        </a:spcAft>
        <a:buChar char="»"/>
        <a:defRPr sz="2133">
          <a:solidFill>
            <a:srgbClr val="00213B"/>
          </a:solidFill>
          <a:latin typeface="+mn-lt"/>
          <a:ea typeface="+mn-ea"/>
        </a:defRPr>
      </a:lvl7pPr>
      <a:lvl8pPr marL="4571886" indent="-304792" algn="l" rtl="0" eaLnBrk="1" fontAlgn="base" hangingPunct="1">
        <a:spcBef>
          <a:spcPct val="20000"/>
        </a:spcBef>
        <a:spcAft>
          <a:spcPct val="0"/>
        </a:spcAft>
        <a:buChar char="»"/>
        <a:defRPr sz="2133">
          <a:solidFill>
            <a:srgbClr val="00213B"/>
          </a:solidFill>
          <a:latin typeface="+mn-lt"/>
          <a:ea typeface="+mn-ea"/>
        </a:defRPr>
      </a:lvl8pPr>
      <a:lvl9pPr marL="5181470" indent="-304792" algn="l" rtl="0" eaLnBrk="1" fontAlgn="base" hangingPunct="1">
        <a:spcBef>
          <a:spcPct val="20000"/>
        </a:spcBef>
        <a:spcAft>
          <a:spcPct val="0"/>
        </a:spcAft>
        <a:buChar char="»"/>
        <a:defRPr sz="2133">
          <a:solidFill>
            <a:srgbClr val="00213B"/>
          </a:solidFill>
          <a:latin typeface="+mn-lt"/>
          <a:ea typeface="+mn-ea"/>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la.ac.uk/myglasgow/leads/studen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hyperlink" Target="https://moodle.gla.ac.uk/course/view.php?id=18848" TargetMode="External"/><Relationship Id="rId4" Type="http://schemas.openxmlformats.org/officeDocument/2006/relationships/hyperlink" Target="https://moodle.gla.ac.uk/course/view.php?id=19209"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gla.ac.uk/myglasgow/counsell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hyperlink" Target="https://www.gla.ac.uk/schools/psychology/staff/" TargetMode="External"/><Relationship Id="rId4" Type="http://schemas.openxmlformats.org/officeDocument/2006/relationships/hyperlink" Target="https://www.gla.ac.uk/myglasgow/disabilit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doi.org/10.31234/osf.io/sd7u4" TargetMode="External"/><Relationship Id="rId4" Type="http://schemas.openxmlformats.org/officeDocument/2006/relationships/hyperlink" Target="http://files.eric.ed.gov/fulltext/ED505660.pd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forms.office.com/Pages/ResponsePage.aspx?id=KVxybjp2UE-B8i4lTwEzyELpM2ZClsRNrJBn7A_b41VUODJUUURPSkZPNkYzMVFTNTNMTDFNVDdRSC4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320" y="5445260"/>
            <a:ext cx="905933" cy="11853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0624"/>
            <a:ext cx="12192000" cy="1803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134355"/>
            <a:ext cx="2543605" cy="1496239"/>
          </a:xfrm>
          <a:prstGeom prst="rect">
            <a:avLst/>
          </a:prstGeom>
        </p:spPr>
      </p:pic>
      <p:sp>
        <p:nvSpPr>
          <p:cNvPr id="7" name="Title 1">
            <a:extLst>
              <a:ext uri="{FF2B5EF4-FFF2-40B4-BE49-F238E27FC236}">
                <a16:creationId xmlns:a16="http://schemas.microsoft.com/office/drawing/2014/main" id="{B5A592FA-C535-124E-A8E7-844425B8DB50}"/>
              </a:ext>
            </a:extLst>
          </p:cNvPr>
          <p:cNvSpPr>
            <a:spLocks noGrp="1"/>
          </p:cNvSpPr>
          <p:nvPr>
            <p:ph type="title"/>
          </p:nvPr>
        </p:nvSpPr>
        <p:spPr>
          <a:xfrm>
            <a:off x="170428" y="1723645"/>
            <a:ext cx="11778825" cy="1377024"/>
          </a:xfrm>
          <a:prstGeom prst="rect">
            <a:avLst/>
          </a:prstGeom>
        </p:spPr>
        <p:txBody>
          <a:bodyPr>
            <a:normAutofit fontScale="90000"/>
          </a:bodyPr>
          <a:lstStyle/>
          <a:p>
            <a:pPr>
              <a:defRPr/>
            </a:pPr>
            <a:r>
              <a:rPr lang="en-US" dirty="0">
                <a:ea typeface="+mj-ea"/>
              </a:rPr>
              <a:t>GASE - Introduction</a:t>
            </a:r>
            <a:br>
              <a:rPr lang="en-US" dirty="0">
                <a:ea typeface="+mj-ea"/>
              </a:rPr>
            </a:br>
            <a:r>
              <a:rPr lang="en-US" dirty="0">
                <a:ea typeface="+mj-ea"/>
              </a:rPr>
              <a:t>Subject: How to Study</a:t>
            </a:r>
            <a:br>
              <a:rPr lang="en-US" dirty="0">
                <a:ea typeface="+mj-ea"/>
              </a:rPr>
            </a:br>
            <a:br>
              <a:rPr lang="en-US" dirty="0">
                <a:ea typeface="+mj-ea"/>
              </a:rPr>
            </a:br>
            <a:r>
              <a:rPr lang="en-US" sz="2667" dirty="0">
                <a:ea typeface="+mj-ea"/>
              </a:rPr>
              <a:t>Author: Derek Somerville</a:t>
            </a:r>
          </a:p>
        </p:txBody>
      </p:sp>
    </p:spTree>
    <p:extLst>
      <p:ext uri="{BB962C8B-B14F-4D97-AF65-F5344CB8AC3E}">
        <p14:creationId xmlns:p14="http://schemas.microsoft.com/office/powerpoint/2010/main" val="58777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5842-E8AB-407B-9B62-7C76D3036209}"/>
              </a:ext>
            </a:extLst>
          </p:cNvPr>
          <p:cNvSpPr>
            <a:spLocks noGrp="1"/>
          </p:cNvSpPr>
          <p:nvPr>
            <p:ph type="title"/>
          </p:nvPr>
        </p:nvSpPr>
        <p:spPr/>
        <p:txBody>
          <a:bodyPr/>
          <a:lstStyle/>
          <a:p>
            <a:r>
              <a:rPr lang="en-GB"/>
              <a:t>During lectures: take notes</a:t>
            </a:r>
          </a:p>
        </p:txBody>
      </p:sp>
      <p:pic>
        <p:nvPicPr>
          <p:cNvPr id="5" name="Content Placeholder 4">
            <a:extLst>
              <a:ext uri="{FF2B5EF4-FFF2-40B4-BE49-F238E27FC236}">
                <a16:creationId xmlns:a16="http://schemas.microsoft.com/office/drawing/2014/main" id="{1EE81C0A-6581-4E0B-B679-4A6A940C0A2F}"/>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6096000" y="1796058"/>
            <a:ext cx="5584862" cy="3948672"/>
          </a:xfrm>
        </p:spPr>
      </p:pic>
      <p:pic>
        <p:nvPicPr>
          <p:cNvPr id="6" name="image1.png">
            <a:extLst>
              <a:ext uri="{FF2B5EF4-FFF2-40B4-BE49-F238E27FC236}">
                <a16:creationId xmlns:a16="http://schemas.microsoft.com/office/drawing/2014/main" id="{70704985-8508-464A-B8A2-8D61EA455D84}"/>
              </a:ext>
            </a:extLst>
          </p:cNvPr>
          <p:cNvPicPr/>
          <p:nvPr/>
        </p:nvPicPr>
        <p:blipFill>
          <a:blip r:embed="rId4"/>
          <a:srcRect/>
          <a:stretch>
            <a:fillRect/>
          </a:stretch>
        </p:blipFill>
        <p:spPr>
          <a:xfrm>
            <a:off x="1226993" y="2024866"/>
            <a:ext cx="3712152" cy="3491055"/>
          </a:xfrm>
          <a:prstGeom prst="rect">
            <a:avLst/>
          </a:prstGeom>
          <a:ln/>
        </p:spPr>
      </p:pic>
    </p:spTree>
    <p:extLst>
      <p:ext uri="{BB962C8B-B14F-4D97-AF65-F5344CB8AC3E}">
        <p14:creationId xmlns:p14="http://schemas.microsoft.com/office/powerpoint/2010/main" val="411983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DE54-52A9-40CF-8A64-260ADB32E663}"/>
              </a:ext>
            </a:extLst>
          </p:cNvPr>
          <p:cNvSpPr>
            <a:spLocks noGrp="1"/>
          </p:cNvSpPr>
          <p:nvPr>
            <p:ph type="title"/>
          </p:nvPr>
        </p:nvSpPr>
        <p:spPr/>
        <p:txBody>
          <a:bodyPr/>
          <a:lstStyle/>
          <a:p>
            <a:r>
              <a:rPr lang="en-GB"/>
              <a:t>During lectures: take notes</a:t>
            </a:r>
          </a:p>
        </p:txBody>
      </p:sp>
      <p:sp>
        <p:nvSpPr>
          <p:cNvPr id="3" name="Content Placeholder 2">
            <a:extLst>
              <a:ext uri="{FF2B5EF4-FFF2-40B4-BE49-F238E27FC236}">
                <a16:creationId xmlns:a16="http://schemas.microsoft.com/office/drawing/2014/main" id="{63BC1A14-1A98-4BCB-897B-9D39C295DED2}"/>
              </a:ext>
            </a:extLst>
          </p:cNvPr>
          <p:cNvSpPr>
            <a:spLocks noGrp="1"/>
          </p:cNvSpPr>
          <p:nvPr>
            <p:ph idx="1"/>
          </p:nvPr>
        </p:nvSpPr>
        <p:spPr>
          <a:xfrm>
            <a:off x="838200" y="1825625"/>
            <a:ext cx="5562600" cy="4351338"/>
          </a:xfrm>
        </p:spPr>
        <p:txBody>
          <a:bodyPr>
            <a:normAutofit/>
          </a:bodyPr>
          <a:lstStyle/>
          <a:p>
            <a:r>
              <a:rPr lang="en-GB"/>
              <a:t>Some evidence that taking notes by hand is better than using a laptop</a:t>
            </a:r>
          </a:p>
          <a:p>
            <a:pPr lvl="1"/>
            <a:r>
              <a:rPr lang="en-GB"/>
              <a:t>Linked to deep processing and summarisation process</a:t>
            </a:r>
          </a:p>
          <a:p>
            <a:pPr lvl="1"/>
            <a:r>
              <a:rPr lang="en-GB"/>
              <a:t>Mueller &amp; Oppenheimer (2014)</a:t>
            </a:r>
          </a:p>
          <a:p>
            <a:endParaRPr lang="en-GB"/>
          </a:p>
          <a:p>
            <a:r>
              <a:rPr lang="en-GB"/>
              <a:t>But better evidence that the real problem is distraction (Sana et al. (2011)</a:t>
            </a:r>
          </a:p>
          <a:p>
            <a:endParaRPr lang="en-GB"/>
          </a:p>
          <a:p>
            <a:endParaRPr lang="en-GB"/>
          </a:p>
        </p:txBody>
      </p:sp>
      <p:pic>
        <p:nvPicPr>
          <p:cNvPr id="4" name="Picture 3">
            <a:extLst>
              <a:ext uri="{FF2B5EF4-FFF2-40B4-BE49-F238E27FC236}">
                <a16:creationId xmlns:a16="http://schemas.microsoft.com/office/drawing/2014/main" id="{B55C3CBD-D39E-4206-86E9-497CF199D3D0}"/>
              </a:ext>
            </a:extLst>
          </p:cNvPr>
          <p:cNvPicPr>
            <a:picLocks noChangeAspect="1"/>
          </p:cNvPicPr>
          <p:nvPr/>
        </p:nvPicPr>
        <p:blipFill>
          <a:blip r:embed="rId3"/>
          <a:stretch>
            <a:fillRect/>
          </a:stretch>
        </p:blipFill>
        <p:spPr>
          <a:xfrm>
            <a:off x="6670492" y="1981200"/>
            <a:ext cx="5071191" cy="3685968"/>
          </a:xfrm>
          <a:prstGeom prst="rect">
            <a:avLst/>
          </a:prstGeom>
        </p:spPr>
      </p:pic>
    </p:spTree>
    <p:extLst>
      <p:ext uri="{BB962C8B-B14F-4D97-AF65-F5344CB8AC3E}">
        <p14:creationId xmlns:p14="http://schemas.microsoft.com/office/powerpoint/2010/main" val="42209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A5C2-C882-4BCC-8167-052DC723AE17}"/>
              </a:ext>
            </a:extLst>
          </p:cNvPr>
          <p:cNvSpPr>
            <a:spLocks noGrp="1"/>
          </p:cNvSpPr>
          <p:nvPr>
            <p:ph type="title"/>
          </p:nvPr>
        </p:nvSpPr>
        <p:spPr/>
        <p:txBody>
          <a:bodyPr/>
          <a:lstStyle/>
          <a:p>
            <a:r>
              <a:rPr lang="en-GB"/>
              <a:t>During lectures: focus</a:t>
            </a:r>
          </a:p>
        </p:txBody>
      </p:sp>
      <p:sp>
        <p:nvSpPr>
          <p:cNvPr id="3" name="Content Placeholder 2">
            <a:extLst>
              <a:ext uri="{FF2B5EF4-FFF2-40B4-BE49-F238E27FC236}">
                <a16:creationId xmlns:a16="http://schemas.microsoft.com/office/drawing/2014/main" id="{E18111D4-BDED-4751-8C61-104D73F9FEE3}"/>
              </a:ext>
            </a:extLst>
          </p:cNvPr>
          <p:cNvSpPr>
            <a:spLocks noGrp="1"/>
          </p:cNvSpPr>
          <p:nvPr>
            <p:ph idx="1"/>
          </p:nvPr>
        </p:nvSpPr>
        <p:spPr>
          <a:xfrm>
            <a:off x="838200" y="1825625"/>
            <a:ext cx="6677891" cy="4351338"/>
          </a:xfrm>
        </p:spPr>
        <p:txBody>
          <a:bodyPr/>
          <a:lstStyle/>
          <a:p>
            <a:r>
              <a:rPr lang="en-GB"/>
              <a:t>Review your notes – if you are transcribing word-for-word, consider switching to handwritten notes</a:t>
            </a:r>
          </a:p>
          <a:p>
            <a:endParaRPr lang="en-GB"/>
          </a:p>
          <a:p>
            <a:r>
              <a:rPr lang="en-GB"/>
              <a:t>Install an app that blocks access to social media etc. and switch it on when you’re studying</a:t>
            </a:r>
          </a:p>
          <a:p>
            <a:pPr lvl="1"/>
            <a:r>
              <a:rPr lang="en-GB"/>
              <a:t>You can also get one for your phone – search for Social Media Blockers (I use Cold Turkey)</a:t>
            </a:r>
          </a:p>
          <a:p>
            <a:endParaRPr lang="en-GB"/>
          </a:p>
        </p:txBody>
      </p:sp>
      <p:pic>
        <p:nvPicPr>
          <p:cNvPr id="5" name="Picture 4">
            <a:extLst>
              <a:ext uri="{FF2B5EF4-FFF2-40B4-BE49-F238E27FC236}">
                <a16:creationId xmlns:a16="http://schemas.microsoft.com/office/drawing/2014/main" id="{4B0B04B1-F914-423E-A06F-2B590B359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59" y="2064764"/>
            <a:ext cx="3754149" cy="3873059"/>
          </a:xfrm>
          <a:prstGeom prst="rect">
            <a:avLst/>
          </a:prstGeom>
        </p:spPr>
      </p:pic>
    </p:spTree>
    <p:extLst>
      <p:ext uri="{BB962C8B-B14F-4D97-AF65-F5344CB8AC3E}">
        <p14:creationId xmlns:p14="http://schemas.microsoft.com/office/powerpoint/2010/main" val="6330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D8A0-6F0E-435D-A9E7-27F9EEBB5EAA}"/>
              </a:ext>
            </a:extLst>
          </p:cNvPr>
          <p:cNvSpPr>
            <a:spLocks noGrp="1"/>
          </p:cNvSpPr>
          <p:nvPr>
            <p:ph type="title"/>
          </p:nvPr>
        </p:nvSpPr>
        <p:spPr/>
        <p:txBody>
          <a:bodyPr/>
          <a:lstStyle/>
          <a:p>
            <a:r>
              <a:rPr lang="en-GB"/>
              <a:t>After lectures: review notes</a:t>
            </a:r>
          </a:p>
        </p:txBody>
      </p:sp>
      <p:sp>
        <p:nvSpPr>
          <p:cNvPr id="3" name="Content Placeholder 2">
            <a:extLst>
              <a:ext uri="{FF2B5EF4-FFF2-40B4-BE49-F238E27FC236}">
                <a16:creationId xmlns:a16="http://schemas.microsoft.com/office/drawing/2014/main" id="{CD026ADA-E727-4B01-A993-45A01A361747}"/>
              </a:ext>
            </a:extLst>
          </p:cNvPr>
          <p:cNvSpPr>
            <a:spLocks noGrp="1"/>
          </p:cNvSpPr>
          <p:nvPr>
            <p:ph idx="1"/>
          </p:nvPr>
        </p:nvSpPr>
        <p:spPr>
          <a:xfrm>
            <a:off x="838200" y="1825625"/>
            <a:ext cx="5257800" cy="4351338"/>
          </a:xfrm>
        </p:spPr>
        <p:txBody>
          <a:bodyPr>
            <a:normAutofit lnSpcReduction="10000"/>
          </a:bodyPr>
          <a:lstStyle/>
          <a:p>
            <a:r>
              <a:rPr lang="en-GB" dirty="0"/>
              <a:t>Make sure your notes will make sense to you when you’re revising</a:t>
            </a:r>
          </a:p>
          <a:p>
            <a:r>
              <a:rPr lang="en-GB" dirty="0"/>
              <a:t>Do any further or recommended reading and add information to your notes</a:t>
            </a:r>
          </a:p>
          <a:p>
            <a:r>
              <a:rPr lang="en-GB" dirty="0"/>
              <a:t>Use the lecture recordings to revisit bits of the lecture you didn’t understand</a:t>
            </a:r>
          </a:p>
          <a:p>
            <a:r>
              <a:rPr lang="en-GB" dirty="0"/>
              <a:t>Use the Cornell system (</a:t>
            </a:r>
            <a:r>
              <a:rPr lang="en-GB" dirty="0" err="1"/>
              <a:t>Pauk</a:t>
            </a:r>
            <a:r>
              <a:rPr lang="en-GB" dirty="0"/>
              <a:t> &amp; Owens 2010, </a:t>
            </a:r>
            <a:r>
              <a:rPr lang="en-US" i="1" dirty="0"/>
              <a:t>How to Study in College</a:t>
            </a:r>
            <a:r>
              <a:rPr lang="en-GB" dirty="0"/>
              <a:t>) to test yourself</a:t>
            </a:r>
          </a:p>
          <a:p>
            <a:endParaRPr lang="en-GB" dirty="0"/>
          </a:p>
        </p:txBody>
      </p:sp>
      <p:pic>
        <p:nvPicPr>
          <p:cNvPr id="7" name="Picture 6">
            <a:extLst>
              <a:ext uri="{FF2B5EF4-FFF2-40B4-BE49-F238E27FC236}">
                <a16:creationId xmlns:a16="http://schemas.microsoft.com/office/drawing/2014/main" id="{E740A8D3-B7F6-4A7A-9380-49BB6176E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036" y="1841038"/>
            <a:ext cx="5367915" cy="3797042"/>
          </a:xfrm>
          <a:prstGeom prst="rect">
            <a:avLst/>
          </a:prstGeom>
        </p:spPr>
      </p:pic>
    </p:spTree>
    <p:extLst>
      <p:ext uri="{BB962C8B-B14F-4D97-AF65-F5344CB8AC3E}">
        <p14:creationId xmlns:p14="http://schemas.microsoft.com/office/powerpoint/2010/main" val="84053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DAD08-4DE2-4BA1-A4B9-2E125FB8BDFB}"/>
              </a:ext>
            </a:extLst>
          </p:cNvPr>
          <p:cNvSpPr>
            <a:spLocks noGrp="1"/>
          </p:cNvSpPr>
          <p:nvPr>
            <p:ph idx="1"/>
          </p:nvPr>
        </p:nvSpPr>
        <p:spPr/>
        <p:txBody>
          <a:bodyPr>
            <a:normAutofit/>
          </a:bodyPr>
          <a:lstStyle/>
          <a:p>
            <a:pPr marL="0" indent="0" algn="ctr">
              <a:buNone/>
            </a:pPr>
            <a:endParaRPr lang="en-GB" sz="7200"/>
          </a:p>
          <a:p>
            <a:pPr marL="0" indent="0" algn="ctr">
              <a:buNone/>
            </a:pPr>
            <a:r>
              <a:rPr lang="en-GB" sz="7200"/>
              <a:t>End of Part 1</a:t>
            </a:r>
          </a:p>
        </p:txBody>
      </p:sp>
    </p:spTree>
    <p:extLst>
      <p:ext uri="{BB962C8B-B14F-4D97-AF65-F5344CB8AC3E}">
        <p14:creationId xmlns:p14="http://schemas.microsoft.com/office/powerpoint/2010/main" val="232365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249-EFD5-45CF-9626-838A37F8CE5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FDAD08-4DE2-4BA1-A4B9-2E125FB8BDFB}"/>
              </a:ext>
            </a:extLst>
          </p:cNvPr>
          <p:cNvSpPr>
            <a:spLocks noGrp="1"/>
          </p:cNvSpPr>
          <p:nvPr>
            <p:ph idx="1"/>
          </p:nvPr>
        </p:nvSpPr>
        <p:spPr/>
        <p:txBody>
          <a:bodyPr>
            <a:normAutofit/>
          </a:bodyPr>
          <a:lstStyle/>
          <a:p>
            <a:pPr marL="0" indent="0" algn="ctr">
              <a:buNone/>
            </a:pPr>
            <a:endParaRPr lang="en-GB" sz="7200"/>
          </a:p>
          <a:p>
            <a:pPr marL="0" indent="0" algn="ctr">
              <a:buNone/>
            </a:pPr>
            <a:r>
              <a:rPr lang="en-GB" sz="7200"/>
              <a:t>Part 2</a:t>
            </a:r>
          </a:p>
        </p:txBody>
      </p:sp>
      <p:pic>
        <p:nvPicPr>
          <p:cNvPr id="4" name="Picture 3">
            <a:extLst>
              <a:ext uri="{FF2B5EF4-FFF2-40B4-BE49-F238E27FC236}">
                <a16:creationId xmlns:a16="http://schemas.microsoft.com/office/drawing/2014/main" id="{3DFD5E69-0D70-439F-A8FF-B98CE51AE059}"/>
              </a:ext>
            </a:extLst>
          </p:cNvPr>
          <p:cNvPicPr>
            <a:picLocks noChangeAspect="1"/>
          </p:cNvPicPr>
          <p:nvPr/>
        </p:nvPicPr>
        <p:blipFill>
          <a:blip r:embed="rId2"/>
          <a:stretch>
            <a:fillRect/>
          </a:stretch>
        </p:blipFill>
        <p:spPr>
          <a:xfrm>
            <a:off x="4324397" y="4344930"/>
            <a:ext cx="3543206" cy="634604"/>
          </a:xfrm>
          <a:prstGeom prst="rect">
            <a:avLst/>
          </a:prstGeom>
        </p:spPr>
      </p:pic>
    </p:spTree>
    <p:extLst>
      <p:ext uri="{BB962C8B-B14F-4D97-AF65-F5344CB8AC3E}">
        <p14:creationId xmlns:p14="http://schemas.microsoft.com/office/powerpoint/2010/main" val="277503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882F-3BE1-476C-B82A-5E5F84C8F2A8}"/>
              </a:ext>
            </a:extLst>
          </p:cNvPr>
          <p:cNvSpPr>
            <a:spLocks noGrp="1"/>
          </p:cNvSpPr>
          <p:nvPr>
            <p:ph type="title"/>
          </p:nvPr>
        </p:nvSpPr>
        <p:spPr/>
        <p:txBody>
          <a:bodyPr/>
          <a:lstStyle/>
          <a:p>
            <a:r>
              <a:rPr lang="en-GB"/>
              <a:t>Reading vs. re-reading</a:t>
            </a:r>
          </a:p>
        </p:txBody>
      </p:sp>
      <p:sp>
        <p:nvSpPr>
          <p:cNvPr id="3" name="Content Placeholder 2">
            <a:extLst>
              <a:ext uri="{FF2B5EF4-FFF2-40B4-BE49-F238E27FC236}">
                <a16:creationId xmlns:a16="http://schemas.microsoft.com/office/drawing/2014/main" id="{2E195256-405D-454A-96B8-F12BF04B9541}"/>
              </a:ext>
            </a:extLst>
          </p:cNvPr>
          <p:cNvSpPr>
            <a:spLocks noGrp="1"/>
          </p:cNvSpPr>
          <p:nvPr>
            <p:ph idx="1"/>
          </p:nvPr>
        </p:nvSpPr>
        <p:spPr>
          <a:xfrm>
            <a:off x="838200" y="1825625"/>
            <a:ext cx="5424055" cy="4351338"/>
          </a:xfrm>
        </p:spPr>
        <p:txBody>
          <a:bodyPr>
            <a:normAutofit/>
          </a:bodyPr>
          <a:lstStyle/>
          <a:p>
            <a:r>
              <a:rPr lang="en-GB"/>
              <a:t>Massed versus spaced reading</a:t>
            </a:r>
          </a:p>
          <a:p>
            <a:pPr lvl="1"/>
            <a:r>
              <a:rPr lang="en-GB"/>
              <a:t>Spaced outperforms massed with moderate lags and delayed tests</a:t>
            </a:r>
          </a:p>
          <a:p>
            <a:pPr lvl="1"/>
            <a:r>
              <a:rPr lang="en-GB"/>
              <a:t>Dunlosky et al. (2013)</a:t>
            </a:r>
          </a:p>
          <a:p>
            <a:pPr lvl="1"/>
            <a:endParaRPr lang="en-GB"/>
          </a:p>
          <a:p>
            <a:r>
              <a:rPr lang="en-GB"/>
              <a:t>Read each text once, twice if you need to revise specific sections and then </a:t>
            </a:r>
            <a:r>
              <a:rPr lang="en-GB" b="1"/>
              <a:t>do something more effective</a:t>
            </a:r>
          </a:p>
          <a:p>
            <a:endParaRPr lang="en-GB"/>
          </a:p>
          <a:p>
            <a:pPr marL="0" indent="0">
              <a:buNone/>
            </a:pPr>
            <a:endParaRPr lang="en-GB"/>
          </a:p>
          <a:p>
            <a:endParaRPr lang="en-GB"/>
          </a:p>
        </p:txBody>
      </p:sp>
      <p:pic>
        <p:nvPicPr>
          <p:cNvPr id="4" name="Picture 3">
            <a:extLst>
              <a:ext uri="{FF2B5EF4-FFF2-40B4-BE49-F238E27FC236}">
                <a16:creationId xmlns:a16="http://schemas.microsoft.com/office/drawing/2014/main" id="{E22975AE-103D-4B1B-B4BA-579CE9825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09" y="1345208"/>
            <a:ext cx="4680191" cy="4845299"/>
          </a:xfrm>
          <a:prstGeom prst="rect">
            <a:avLst/>
          </a:prstGeom>
        </p:spPr>
      </p:pic>
      <p:pic>
        <p:nvPicPr>
          <p:cNvPr id="5" name="Picture 4">
            <a:extLst>
              <a:ext uri="{FF2B5EF4-FFF2-40B4-BE49-F238E27FC236}">
                <a16:creationId xmlns:a16="http://schemas.microsoft.com/office/drawing/2014/main" id="{91312227-E407-4C41-88CB-236FFCF9278E}"/>
              </a:ext>
            </a:extLst>
          </p:cNvPr>
          <p:cNvPicPr>
            <a:picLocks noChangeAspect="1"/>
          </p:cNvPicPr>
          <p:nvPr/>
        </p:nvPicPr>
        <p:blipFill>
          <a:blip r:embed="rId4"/>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161650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ABE3-C961-47FF-90A3-2AE6009E4A94}"/>
              </a:ext>
            </a:extLst>
          </p:cNvPr>
          <p:cNvSpPr>
            <a:spLocks noGrp="1"/>
          </p:cNvSpPr>
          <p:nvPr>
            <p:ph type="title"/>
          </p:nvPr>
        </p:nvSpPr>
        <p:spPr/>
        <p:txBody>
          <a:bodyPr/>
          <a:lstStyle/>
          <a:p>
            <a:r>
              <a:rPr lang="en-GB"/>
              <a:t>Highlighting &amp; underlining</a:t>
            </a:r>
          </a:p>
        </p:txBody>
      </p:sp>
      <p:sp>
        <p:nvSpPr>
          <p:cNvPr id="3" name="Content Placeholder 2">
            <a:extLst>
              <a:ext uri="{FF2B5EF4-FFF2-40B4-BE49-F238E27FC236}">
                <a16:creationId xmlns:a16="http://schemas.microsoft.com/office/drawing/2014/main" id="{08AE4F9E-69FB-420A-9F25-B60CB5646DAC}"/>
              </a:ext>
            </a:extLst>
          </p:cNvPr>
          <p:cNvSpPr>
            <a:spLocks noGrp="1"/>
          </p:cNvSpPr>
          <p:nvPr>
            <p:ph idx="1"/>
          </p:nvPr>
        </p:nvSpPr>
        <p:spPr>
          <a:xfrm>
            <a:off x="838200" y="1825625"/>
            <a:ext cx="6089073" cy="4351338"/>
          </a:xfrm>
        </p:spPr>
        <p:txBody>
          <a:bodyPr>
            <a:normAutofit/>
          </a:bodyPr>
          <a:lstStyle/>
          <a:p>
            <a:r>
              <a:rPr lang="en-GB"/>
              <a:t>Inverse relationship between amount of text highlighted and performance</a:t>
            </a:r>
          </a:p>
          <a:p>
            <a:pPr lvl="1"/>
            <a:r>
              <a:rPr lang="en-GB"/>
              <a:t>Dunlosky et al. (2013)</a:t>
            </a:r>
          </a:p>
          <a:p>
            <a:pPr lvl="1"/>
            <a:endParaRPr lang="en-GB"/>
          </a:p>
          <a:p>
            <a:r>
              <a:rPr lang="en-GB"/>
              <a:t>Stick to the M&amp;M rule: highlight </a:t>
            </a:r>
            <a:r>
              <a:rPr lang="en-GB" b="1"/>
              <a:t>meaningfully</a:t>
            </a:r>
            <a:r>
              <a:rPr lang="en-GB"/>
              <a:t> and </a:t>
            </a:r>
            <a:r>
              <a:rPr lang="en-GB" b="1"/>
              <a:t>minimally</a:t>
            </a:r>
          </a:p>
          <a:p>
            <a:pPr lvl="1"/>
            <a:endParaRPr lang="en-GB"/>
          </a:p>
          <a:p>
            <a:endParaRPr lang="en-GB"/>
          </a:p>
          <a:p>
            <a:pPr lvl="1"/>
            <a:endParaRPr lang="en-GB"/>
          </a:p>
          <a:p>
            <a:endParaRPr lang="en-GB"/>
          </a:p>
          <a:p>
            <a:endParaRPr lang="en-GB"/>
          </a:p>
        </p:txBody>
      </p:sp>
      <p:pic>
        <p:nvPicPr>
          <p:cNvPr id="4" name="Picture 3">
            <a:extLst>
              <a:ext uri="{FF2B5EF4-FFF2-40B4-BE49-F238E27FC236}">
                <a16:creationId xmlns:a16="http://schemas.microsoft.com/office/drawing/2014/main" id="{60323D99-4A42-48F8-A28F-239B6EA37533}"/>
              </a:ext>
            </a:extLst>
          </p:cNvPr>
          <p:cNvPicPr>
            <a:picLocks noChangeAspect="1"/>
          </p:cNvPicPr>
          <p:nvPr/>
        </p:nvPicPr>
        <p:blipFill>
          <a:blip r:embed="rId3"/>
          <a:stretch>
            <a:fillRect/>
          </a:stretch>
        </p:blipFill>
        <p:spPr>
          <a:xfrm>
            <a:off x="8447169" y="710604"/>
            <a:ext cx="3543206" cy="634604"/>
          </a:xfrm>
          <a:prstGeom prst="rect">
            <a:avLst/>
          </a:prstGeom>
        </p:spPr>
      </p:pic>
      <p:pic>
        <p:nvPicPr>
          <p:cNvPr id="5" name="Picture 2" descr="https://scontent-lhr3-1.xx.fbcdn.net/v/t34.0-12/27583148_10102481293939461_243107484_n.jpg?oh=8774dcb2fde706529254d1cb27108848&amp;oe=5A74293B">
            <a:extLst>
              <a:ext uri="{FF2B5EF4-FFF2-40B4-BE49-F238E27FC236}">
                <a16:creationId xmlns:a16="http://schemas.microsoft.com/office/drawing/2014/main" id="{B5DA1327-E3E5-4F30-AB6F-BE29BB168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216" y="2286000"/>
            <a:ext cx="4468992" cy="3581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4AABA58-978B-44E4-8C4F-E0C75514364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2141" y="3228108"/>
            <a:ext cx="1269399" cy="1260764"/>
          </a:xfrm>
          <a:prstGeom prst="rect">
            <a:avLst/>
          </a:prstGeom>
        </p:spPr>
      </p:pic>
    </p:spTree>
    <p:extLst>
      <p:ext uri="{BB962C8B-B14F-4D97-AF65-F5344CB8AC3E}">
        <p14:creationId xmlns:p14="http://schemas.microsoft.com/office/powerpoint/2010/main" val="239547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19D2-8D2B-4B96-B78F-7B65CD09D08D}"/>
              </a:ext>
            </a:extLst>
          </p:cNvPr>
          <p:cNvSpPr>
            <a:spLocks noGrp="1"/>
          </p:cNvSpPr>
          <p:nvPr>
            <p:ph type="title"/>
          </p:nvPr>
        </p:nvSpPr>
        <p:spPr/>
        <p:txBody>
          <a:bodyPr/>
          <a:lstStyle/>
          <a:p>
            <a:r>
              <a:rPr lang="en-GB"/>
              <a:t>Retrieval practice</a:t>
            </a:r>
          </a:p>
        </p:txBody>
      </p:sp>
      <p:sp>
        <p:nvSpPr>
          <p:cNvPr id="3" name="Content Placeholder 2">
            <a:extLst>
              <a:ext uri="{FF2B5EF4-FFF2-40B4-BE49-F238E27FC236}">
                <a16:creationId xmlns:a16="http://schemas.microsoft.com/office/drawing/2014/main" id="{90B596B8-131F-42C3-A810-4E85AE12B56D}"/>
              </a:ext>
            </a:extLst>
          </p:cNvPr>
          <p:cNvSpPr>
            <a:spLocks noGrp="1"/>
          </p:cNvSpPr>
          <p:nvPr>
            <p:ph idx="1"/>
          </p:nvPr>
        </p:nvSpPr>
        <p:spPr/>
        <p:txBody>
          <a:bodyPr/>
          <a:lstStyle/>
          <a:p>
            <a:r>
              <a:rPr lang="en-GB"/>
              <a:t>Retrieval practice = testing yourself</a:t>
            </a:r>
          </a:p>
          <a:p>
            <a:pPr lvl="1"/>
            <a:r>
              <a:rPr lang="en-GB"/>
              <a:t>Dunlosky et al. (2013)</a:t>
            </a:r>
          </a:p>
          <a:p>
            <a:pPr lvl="1"/>
            <a:endParaRPr lang="en-GB"/>
          </a:p>
        </p:txBody>
      </p:sp>
      <p:pic>
        <p:nvPicPr>
          <p:cNvPr id="4" name="Picture 3">
            <a:extLst>
              <a:ext uri="{FF2B5EF4-FFF2-40B4-BE49-F238E27FC236}">
                <a16:creationId xmlns:a16="http://schemas.microsoft.com/office/drawing/2014/main" id="{5D8335AC-7FE4-40D4-9695-47B5F102BDE3}"/>
              </a:ext>
            </a:extLst>
          </p:cNvPr>
          <p:cNvPicPr>
            <a:picLocks noChangeAspect="1"/>
          </p:cNvPicPr>
          <p:nvPr/>
        </p:nvPicPr>
        <p:blipFill>
          <a:blip r:embed="rId3"/>
          <a:stretch>
            <a:fillRect/>
          </a:stretch>
        </p:blipFill>
        <p:spPr>
          <a:xfrm>
            <a:off x="7660266" y="1699556"/>
            <a:ext cx="3517122" cy="4603476"/>
          </a:xfrm>
          <a:prstGeom prst="rect">
            <a:avLst/>
          </a:prstGeom>
        </p:spPr>
      </p:pic>
      <p:pic>
        <p:nvPicPr>
          <p:cNvPr id="5" name="Picture 4">
            <a:extLst>
              <a:ext uri="{FF2B5EF4-FFF2-40B4-BE49-F238E27FC236}">
                <a16:creationId xmlns:a16="http://schemas.microsoft.com/office/drawing/2014/main" id="{1DE3355F-27DD-4537-942C-91FCE6385140}"/>
              </a:ext>
            </a:extLst>
          </p:cNvPr>
          <p:cNvPicPr>
            <a:picLocks noChangeAspect="1"/>
          </p:cNvPicPr>
          <p:nvPr/>
        </p:nvPicPr>
        <p:blipFill>
          <a:blip r:embed="rId4"/>
          <a:stretch>
            <a:fillRect/>
          </a:stretch>
        </p:blipFill>
        <p:spPr>
          <a:xfrm>
            <a:off x="8447169" y="710604"/>
            <a:ext cx="3543206" cy="634604"/>
          </a:xfrm>
          <a:prstGeom prst="rect">
            <a:avLst/>
          </a:prstGeom>
        </p:spPr>
      </p:pic>
      <p:pic>
        <p:nvPicPr>
          <p:cNvPr id="6" name="Content Placeholder 5">
            <a:extLst>
              <a:ext uri="{FF2B5EF4-FFF2-40B4-BE49-F238E27FC236}">
                <a16:creationId xmlns:a16="http://schemas.microsoft.com/office/drawing/2014/main" id="{7F04459A-232C-47E4-AFF1-EBDBEF888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03" y="3357781"/>
            <a:ext cx="3075563" cy="2448934"/>
          </a:xfrm>
          <a:prstGeom prst="rect">
            <a:avLst/>
          </a:prstGeom>
        </p:spPr>
      </p:pic>
      <p:pic>
        <p:nvPicPr>
          <p:cNvPr id="7" name="Picture 6">
            <a:extLst>
              <a:ext uri="{FF2B5EF4-FFF2-40B4-BE49-F238E27FC236}">
                <a16:creationId xmlns:a16="http://schemas.microsoft.com/office/drawing/2014/main" id="{63709C67-6717-4654-9ADD-9A1F139257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795" y="3335339"/>
            <a:ext cx="2934060" cy="2683998"/>
          </a:xfrm>
          <a:prstGeom prst="rect">
            <a:avLst/>
          </a:prstGeom>
        </p:spPr>
      </p:pic>
    </p:spTree>
    <p:extLst>
      <p:ext uri="{BB962C8B-B14F-4D97-AF65-F5344CB8AC3E}">
        <p14:creationId xmlns:p14="http://schemas.microsoft.com/office/powerpoint/2010/main" val="229376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EE70-5CEC-4A9C-A75A-3AA67555FDAB}"/>
              </a:ext>
            </a:extLst>
          </p:cNvPr>
          <p:cNvSpPr>
            <a:spLocks noGrp="1"/>
          </p:cNvSpPr>
          <p:nvPr>
            <p:ph type="title"/>
          </p:nvPr>
        </p:nvSpPr>
        <p:spPr/>
        <p:txBody>
          <a:bodyPr/>
          <a:lstStyle/>
          <a:p>
            <a:r>
              <a:rPr lang="en-GB"/>
              <a:t>Distributed practice</a:t>
            </a:r>
          </a:p>
        </p:txBody>
      </p:sp>
      <p:sp>
        <p:nvSpPr>
          <p:cNvPr id="3" name="Content Placeholder 2">
            <a:extLst>
              <a:ext uri="{FF2B5EF4-FFF2-40B4-BE49-F238E27FC236}">
                <a16:creationId xmlns:a16="http://schemas.microsoft.com/office/drawing/2014/main" id="{42D6FECA-243F-4D7D-891B-39E92D11D37E}"/>
              </a:ext>
            </a:extLst>
          </p:cNvPr>
          <p:cNvSpPr>
            <a:spLocks noGrp="1"/>
          </p:cNvSpPr>
          <p:nvPr>
            <p:ph idx="1"/>
          </p:nvPr>
        </p:nvSpPr>
        <p:spPr>
          <a:xfrm>
            <a:off x="838200" y="1825625"/>
            <a:ext cx="6927274" cy="4351338"/>
          </a:xfrm>
        </p:spPr>
        <p:txBody>
          <a:bodyPr/>
          <a:lstStyle/>
          <a:p>
            <a:r>
              <a:rPr lang="en-GB"/>
              <a:t>Distributed practice = spread out your studying</a:t>
            </a:r>
          </a:p>
          <a:p>
            <a:pPr lvl="1"/>
            <a:r>
              <a:rPr lang="en-GB"/>
              <a:t>E.g., Use lecture recordings throughout term</a:t>
            </a:r>
          </a:p>
          <a:p>
            <a:pPr lvl="1"/>
            <a:r>
              <a:rPr lang="en-GB"/>
              <a:t>Cepeda et al. (2008)</a:t>
            </a:r>
          </a:p>
          <a:p>
            <a:endParaRPr lang="en-GB"/>
          </a:p>
        </p:txBody>
      </p:sp>
      <p:pic>
        <p:nvPicPr>
          <p:cNvPr id="4" name="Picture 3">
            <a:extLst>
              <a:ext uri="{FF2B5EF4-FFF2-40B4-BE49-F238E27FC236}">
                <a16:creationId xmlns:a16="http://schemas.microsoft.com/office/drawing/2014/main" id="{527DF2A0-3590-40E0-B529-F035A63A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956" y="3604202"/>
            <a:ext cx="2954238" cy="2888673"/>
          </a:xfrm>
          <a:prstGeom prst="rect">
            <a:avLst/>
          </a:prstGeom>
        </p:spPr>
      </p:pic>
      <p:pic>
        <p:nvPicPr>
          <p:cNvPr id="5" name="Picture 4">
            <a:extLst>
              <a:ext uri="{FF2B5EF4-FFF2-40B4-BE49-F238E27FC236}">
                <a16:creationId xmlns:a16="http://schemas.microsoft.com/office/drawing/2014/main" id="{4A9ED176-5D5D-4DFE-A662-89ED7B374DCF}"/>
              </a:ext>
            </a:extLst>
          </p:cNvPr>
          <p:cNvPicPr>
            <a:picLocks noChangeAspect="1"/>
          </p:cNvPicPr>
          <p:nvPr/>
        </p:nvPicPr>
        <p:blipFill>
          <a:blip r:embed="rId4"/>
          <a:stretch>
            <a:fillRect/>
          </a:stretch>
        </p:blipFill>
        <p:spPr>
          <a:xfrm>
            <a:off x="7243050" y="1555461"/>
            <a:ext cx="4034142" cy="5032375"/>
          </a:xfrm>
          <a:prstGeom prst="rect">
            <a:avLst/>
          </a:prstGeom>
        </p:spPr>
      </p:pic>
      <p:pic>
        <p:nvPicPr>
          <p:cNvPr id="6" name="Picture 5">
            <a:extLst>
              <a:ext uri="{FF2B5EF4-FFF2-40B4-BE49-F238E27FC236}">
                <a16:creationId xmlns:a16="http://schemas.microsoft.com/office/drawing/2014/main" id="{88A22C2F-2617-450A-9AA2-BA0C2D1870EB}"/>
              </a:ext>
            </a:extLst>
          </p:cNvPr>
          <p:cNvPicPr>
            <a:picLocks noChangeAspect="1"/>
          </p:cNvPicPr>
          <p:nvPr/>
        </p:nvPicPr>
        <p:blipFill>
          <a:blip r:embed="rId5"/>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341342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B8456B1-C2C9-4E5D-857B-BDF7C6B48F58}"/>
              </a:ext>
            </a:extLst>
          </p:cNvPr>
          <p:cNvSpPr>
            <a:spLocks noGrp="1"/>
          </p:cNvSpPr>
          <p:nvPr>
            <p:ph type="ctrTitle"/>
          </p:nvPr>
        </p:nvSpPr>
        <p:spPr>
          <a:xfrm>
            <a:off x="1018604" y="1053042"/>
            <a:ext cx="4458424" cy="3068357"/>
          </a:xfrm>
        </p:spPr>
        <p:txBody>
          <a:bodyPr>
            <a:normAutofit/>
          </a:bodyPr>
          <a:lstStyle/>
          <a:p>
            <a:pPr algn="l"/>
            <a:r>
              <a:rPr lang="en-GB" dirty="0">
                <a:solidFill>
                  <a:srgbClr val="FFFFFF"/>
                </a:solidFill>
              </a:rPr>
              <a:t>Psych 1A: How to study</a:t>
            </a:r>
          </a:p>
        </p:txBody>
      </p:sp>
      <p:sp>
        <p:nvSpPr>
          <p:cNvPr id="6" name="Subtitle 5">
            <a:extLst>
              <a:ext uri="{FF2B5EF4-FFF2-40B4-BE49-F238E27FC236}">
                <a16:creationId xmlns:a16="http://schemas.microsoft.com/office/drawing/2014/main" id="{270A9F27-BC2B-44A4-90F0-1D3924017639}"/>
              </a:ext>
            </a:extLst>
          </p:cNvPr>
          <p:cNvSpPr>
            <a:spLocks noGrp="1"/>
          </p:cNvSpPr>
          <p:nvPr>
            <p:ph type="subTitle" idx="1"/>
          </p:nvPr>
        </p:nvSpPr>
        <p:spPr>
          <a:xfrm>
            <a:off x="1018604" y="4292070"/>
            <a:ext cx="4458424" cy="1512888"/>
          </a:xfrm>
        </p:spPr>
        <p:txBody>
          <a:bodyPr>
            <a:normAutofit/>
          </a:bodyPr>
          <a:lstStyle/>
          <a:p>
            <a:pPr algn="l"/>
            <a:r>
              <a:rPr lang="en-GB">
                <a:solidFill>
                  <a:srgbClr val="74ABE8"/>
                </a:solidFill>
              </a:rPr>
              <a:t>Dr. Emily Nordmann (she/her)</a:t>
            </a:r>
          </a:p>
          <a:p>
            <a:pPr algn="l"/>
            <a:r>
              <a:rPr lang="en-GB">
                <a:solidFill>
                  <a:srgbClr val="74ABE8"/>
                </a:solidFill>
              </a:rPr>
              <a:t>Emily.Nordmann@glasgow.ac.uk</a:t>
            </a:r>
          </a:p>
          <a:p>
            <a:pPr algn="l"/>
            <a:r>
              <a:rPr lang="en-GB">
                <a:solidFill>
                  <a:srgbClr val="74ABE8"/>
                </a:solidFill>
              </a:rPr>
              <a:t>@emilynordmann</a:t>
            </a:r>
          </a:p>
        </p:txBody>
      </p:sp>
      <p:pic>
        <p:nvPicPr>
          <p:cNvPr id="7" name="Picture 6">
            <a:extLst>
              <a:ext uri="{FF2B5EF4-FFF2-40B4-BE49-F238E27FC236}">
                <a16:creationId xmlns:a16="http://schemas.microsoft.com/office/drawing/2014/main" id="{DB29380B-7471-4E2F-A888-13EA4A3E13FF}"/>
              </a:ext>
            </a:extLst>
          </p:cNvPr>
          <p:cNvPicPr>
            <a:picLocks noChangeAspect="1"/>
          </p:cNvPicPr>
          <p:nvPr/>
        </p:nvPicPr>
        <p:blipFill>
          <a:blip r:embed="rId3"/>
          <a:stretch>
            <a:fillRect/>
          </a:stretch>
        </p:blipFill>
        <p:spPr>
          <a:xfrm>
            <a:off x="6479229" y="1223179"/>
            <a:ext cx="5390093" cy="982644"/>
          </a:xfrm>
          <a:prstGeom prst="rect">
            <a:avLst/>
          </a:prstGeom>
        </p:spPr>
      </p:pic>
      <p:cxnSp>
        <p:nvCxnSpPr>
          <p:cNvPr id="14" name="Straight Connector 13">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9BC2B4-A973-4CA0-BD32-7984AD190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0003" y="3750733"/>
            <a:ext cx="4968545" cy="2794807"/>
          </a:xfrm>
          <a:prstGeom prst="rect">
            <a:avLst/>
          </a:prstGeom>
        </p:spPr>
      </p:pic>
      <p:sp>
        <p:nvSpPr>
          <p:cNvPr id="2" name="Rectangle 1">
            <a:extLst>
              <a:ext uri="{FF2B5EF4-FFF2-40B4-BE49-F238E27FC236}">
                <a16:creationId xmlns:a16="http://schemas.microsoft.com/office/drawing/2014/main" id="{28319838-E213-4B49-91EB-75DE7F9739E0}"/>
              </a:ext>
            </a:extLst>
          </p:cNvPr>
          <p:cNvSpPr/>
          <p:nvPr/>
        </p:nvSpPr>
        <p:spPr>
          <a:xfrm>
            <a:off x="5093834" y="3244334"/>
            <a:ext cx="2004331" cy="369332"/>
          </a:xfrm>
          <a:prstGeom prst="rect">
            <a:avLst/>
          </a:prstGeom>
        </p:spPr>
        <p:txBody>
          <a:bodyPr wrap="none">
            <a:spAutoFit/>
          </a:bodyPr>
          <a:lstStyle/>
          <a:p>
            <a:pPr marL="285750" lvl="0" indent="-285750" defTabSz="457200">
              <a:buFont typeface="Arial" panose="020B0604020202020204" pitchFamily="34" charset="0"/>
              <a:buChar char="•"/>
              <a:defRPr/>
            </a:pPr>
            <a:r>
              <a:rPr lang="en-US" dirty="0">
                <a:solidFill>
                  <a:schemeClr val="bg2">
                    <a:lumMod val="20000"/>
                    <a:lumOff val="80000"/>
                  </a:schemeClr>
                </a:solidFill>
              </a:rPr>
              <a:t>Submit – Toolset</a:t>
            </a:r>
          </a:p>
        </p:txBody>
      </p:sp>
      <p:sp>
        <p:nvSpPr>
          <p:cNvPr id="3" name="Rectangle 2">
            <a:extLst>
              <a:ext uri="{FF2B5EF4-FFF2-40B4-BE49-F238E27FC236}">
                <a16:creationId xmlns:a16="http://schemas.microsoft.com/office/drawing/2014/main" id="{2F910265-69B4-4F8D-8EDB-CE86E501AFFE}"/>
              </a:ext>
            </a:extLst>
          </p:cNvPr>
          <p:cNvSpPr/>
          <p:nvPr/>
        </p:nvSpPr>
        <p:spPr>
          <a:xfrm>
            <a:off x="5093834" y="3244334"/>
            <a:ext cx="2004331" cy="369332"/>
          </a:xfrm>
          <a:prstGeom prst="rect">
            <a:avLst/>
          </a:prstGeom>
        </p:spPr>
        <p:txBody>
          <a:bodyPr wrap="none">
            <a:spAutoFit/>
          </a:bodyPr>
          <a:lstStyle/>
          <a:p>
            <a:pPr marL="285750" lvl="0" indent="-285750" defTabSz="457200">
              <a:buFont typeface="Arial" panose="020B0604020202020204" pitchFamily="34" charset="0"/>
              <a:buChar char="•"/>
              <a:defRPr/>
            </a:pPr>
            <a:r>
              <a:rPr lang="en-US" dirty="0">
                <a:solidFill>
                  <a:schemeClr val="bg2">
                    <a:lumMod val="20000"/>
                    <a:lumOff val="80000"/>
                  </a:schemeClr>
                </a:solidFill>
              </a:rPr>
              <a:t>Submit – Toolset</a:t>
            </a:r>
          </a:p>
        </p:txBody>
      </p:sp>
      <p:sp>
        <p:nvSpPr>
          <p:cNvPr id="8" name="Rectangle 7">
            <a:extLst>
              <a:ext uri="{FF2B5EF4-FFF2-40B4-BE49-F238E27FC236}">
                <a16:creationId xmlns:a16="http://schemas.microsoft.com/office/drawing/2014/main" id="{D40F1509-3453-4DD1-B88A-C453A69556E3}"/>
              </a:ext>
            </a:extLst>
          </p:cNvPr>
          <p:cNvSpPr/>
          <p:nvPr/>
        </p:nvSpPr>
        <p:spPr>
          <a:xfrm>
            <a:off x="5093834" y="3244334"/>
            <a:ext cx="2004331" cy="369332"/>
          </a:xfrm>
          <a:prstGeom prst="rect">
            <a:avLst/>
          </a:prstGeom>
        </p:spPr>
        <p:txBody>
          <a:bodyPr wrap="none">
            <a:spAutoFit/>
          </a:bodyPr>
          <a:lstStyle/>
          <a:p>
            <a:pPr marL="285750" lvl="0" indent="-285750" defTabSz="457200">
              <a:buFont typeface="Arial" panose="020B0604020202020204" pitchFamily="34" charset="0"/>
              <a:buChar char="•"/>
              <a:defRPr/>
            </a:pPr>
            <a:r>
              <a:rPr lang="en-US" dirty="0">
                <a:solidFill>
                  <a:schemeClr val="bg2">
                    <a:lumMod val="20000"/>
                    <a:lumOff val="80000"/>
                  </a:schemeClr>
                </a:solidFill>
              </a:rPr>
              <a:t>Submit – Toolset</a:t>
            </a:r>
          </a:p>
        </p:txBody>
      </p:sp>
      <p:sp>
        <p:nvSpPr>
          <p:cNvPr id="9" name="Rectangle 8">
            <a:extLst>
              <a:ext uri="{FF2B5EF4-FFF2-40B4-BE49-F238E27FC236}">
                <a16:creationId xmlns:a16="http://schemas.microsoft.com/office/drawing/2014/main" id="{A9F9512F-EFC2-4AB9-A9EB-9A06D871F0F1}"/>
              </a:ext>
            </a:extLst>
          </p:cNvPr>
          <p:cNvSpPr/>
          <p:nvPr/>
        </p:nvSpPr>
        <p:spPr>
          <a:xfrm>
            <a:off x="5093834" y="3244334"/>
            <a:ext cx="2004331" cy="369332"/>
          </a:xfrm>
          <a:prstGeom prst="rect">
            <a:avLst/>
          </a:prstGeom>
        </p:spPr>
        <p:txBody>
          <a:bodyPr wrap="none">
            <a:spAutoFit/>
          </a:bodyPr>
          <a:lstStyle/>
          <a:p>
            <a:pPr marL="285750" lvl="0" indent="-285750" defTabSz="457200">
              <a:buFont typeface="Arial" panose="020B0604020202020204" pitchFamily="34" charset="0"/>
              <a:buChar char="•"/>
              <a:defRPr/>
            </a:pPr>
            <a:r>
              <a:rPr lang="en-US" dirty="0">
                <a:solidFill>
                  <a:schemeClr val="bg2">
                    <a:lumMod val="20000"/>
                    <a:lumOff val="80000"/>
                  </a:schemeClr>
                </a:solidFill>
              </a:rPr>
              <a:t>Submit – Toolset</a:t>
            </a:r>
          </a:p>
        </p:txBody>
      </p:sp>
      <p:sp>
        <p:nvSpPr>
          <p:cNvPr id="10" name="Rectangle 9">
            <a:extLst>
              <a:ext uri="{FF2B5EF4-FFF2-40B4-BE49-F238E27FC236}">
                <a16:creationId xmlns:a16="http://schemas.microsoft.com/office/drawing/2014/main" id="{8B6D76CD-6162-414D-9724-A38A1375A644}"/>
              </a:ext>
            </a:extLst>
          </p:cNvPr>
          <p:cNvSpPr/>
          <p:nvPr/>
        </p:nvSpPr>
        <p:spPr>
          <a:xfrm>
            <a:off x="5093834" y="3244334"/>
            <a:ext cx="2004331" cy="369332"/>
          </a:xfrm>
          <a:prstGeom prst="rect">
            <a:avLst/>
          </a:prstGeom>
        </p:spPr>
        <p:txBody>
          <a:bodyPr wrap="none">
            <a:spAutoFit/>
          </a:bodyPr>
          <a:lstStyle/>
          <a:p>
            <a:pPr marL="285750" lvl="0" indent="-285750" defTabSz="457200">
              <a:buFont typeface="Arial" panose="020B0604020202020204" pitchFamily="34" charset="0"/>
              <a:buChar char="•"/>
              <a:defRPr/>
            </a:pPr>
            <a:r>
              <a:rPr lang="en-US" dirty="0">
                <a:solidFill>
                  <a:schemeClr val="bg2">
                    <a:lumMod val="20000"/>
                    <a:lumOff val="80000"/>
                  </a:schemeClr>
                </a:solidFill>
              </a:rPr>
              <a:t>Submit – Toolset</a:t>
            </a:r>
          </a:p>
        </p:txBody>
      </p:sp>
    </p:spTree>
    <p:extLst>
      <p:ext uri="{BB962C8B-B14F-4D97-AF65-F5344CB8AC3E}">
        <p14:creationId xmlns:p14="http://schemas.microsoft.com/office/powerpoint/2010/main" val="474262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249-EFD5-45CF-9626-838A37F8CE5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FDAD08-4DE2-4BA1-A4B9-2E125FB8BDFB}"/>
              </a:ext>
            </a:extLst>
          </p:cNvPr>
          <p:cNvSpPr>
            <a:spLocks noGrp="1"/>
          </p:cNvSpPr>
          <p:nvPr>
            <p:ph idx="1"/>
          </p:nvPr>
        </p:nvSpPr>
        <p:spPr/>
        <p:txBody>
          <a:bodyPr>
            <a:normAutofit/>
          </a:bodyPr>
          <a:lstStyle/>
          <a:p>
            <a:pPr marL="0" indent="0" algn="ctr">
              <a:buNone/>
            </a:pPr>
            <a:endParaRPr lang="en-GB" sz="7200"/>
          </a:p>
          <a:p>
            <a:pPr marL="0" indent="0" algn="ctr">
              <a:buNone/>
            </a:pPr>
            <a:r>
              <a:rPr lang="en-GB" sz="7200"/>
              <a:t>End of Part 2</a:t>
            </a:r>
          </a:p>
        </p:txBody>
      </p:sp>
      <p:pic>
        <p:nvPicPr>
          <p:cNvPr id="4" name="Picture 3">
            <a:extLst>
              <a:ext uri="{FF2B5EF4-FFF2-40B4-BE49-F238E27FC236}">
                <a16:creationId xmlns:a16="http://schemas.microsoft.com/office/drawing/2014/main" id="{3DFD5E69-0D70-439F-A8FF-B98CE51AE059}"/>
              </a:ext>
            </a:extLst>
          </p:cNvPr>
          <p:cNvPicPr>
            <a:picLocks noChangeAspect="1"/>
          </p:cNvPicPr>
          <p:nvPr/>
        </p:nvPicPr>
        <p:blipFill>
          <a:blip r:embed="rId2"/>
          <a:stretch>
            <a:fillRect/>
          </a:stretch>
        </p:blipFill>
        <p:spPr>
          <a:xfrm>
            <a:off x="4324397" y="4344930"/>
            <a:ext cx="3543206" cy="634604"/>
          </a:xfrm>
          <a:prstGeom prst="rect">
            <a:avLst/>
          </a:prstGeom>
        </p:spPr>
      </p:pic>
    </p:spTree>
    <p:extLst>
      <p:ext uri="{BB962C8B-B14F-4D97-AF65-F5344CB8AC3E}">
        <p14:creationId xmlns:p14="http://schemas.microsoft.com/office/powerpoint/2010/main" val="6822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249-EFD5-45CF-9626-838A37F8CE5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FDAD08-4DE2-4BA1-A4B9-2E125FB8BDFB}"/>
              </a:ext>
            </a:extLst>
          </p:cNvPr>
          <p:cNvSpPr>
            <a:spLocks noGrp="1"/>
          </p:cNvSpPr>
          <p:nvPr>
            <p:ph idx="1"/>
          </p:nvPr>
        </p:nvSpPr>
        <p:spPr/>
        <p:txBody>
          <a:bodyPr>
            <a:normAutofit/>
          </a:bodyPr>
          <a:lstStyle/>
          <a:p>
            <a:pPr marL="0" indent="0" algn="ctr">
              <a:buNone/>
            </a:pPr>
            <a:endParaRPr lang="en-GB" sz="7200"/>
          </a:p>
          <a:p>
            <a:pPr marL="0" indent="0" algn="ctr">
              <a:buNone/>
            </a:pPr>
            <a:r>
              <a:rPr lang="en-GB" sz="7200"/>
              <a:t>Part 3</a:t>
            </a:r>
          </a:p>
        </p:txBody>
      </p:sp>
      <p:pic>
        <p:nvPicPr>
          <p:cNvPr id="4" name="Picture 3">
            <a:extLst>
              <a:ext uri="{FF2B5EF4-FFF2-40B4-BE49-F238E27FC236}">
                <a16:creationId xmlns:a16="http://schemas.microsoft.com/office/drawing/2014/main" id="{3DFD5E69-0D70-439F-A8FF-B98CE51AE059}"/>
              </a:ext>
            </a:extLst>
          </p:cNvPr>
          <p:cNvPicPr>
            <a:picLocks noChangeAspect="1"/>
          </p:cNvPicPr>
          <p:nvPr/>
        </p:nvPicPr>
        <p:blipFill>
          <a:blip r:embed="rId2"/>
          <a:stretch>
            <a:fillRect/>
          </a:stretch>
        </p:blipFill>
        <p:spPr>
          <a:xfrm>
            <a:off x="4324397" y="4344930"/>
            <a:ext cx="3543206" cy="634604"/>
          </a:xfrm>
          <a:prstGeom prst="rect">
            <a:avLst/>
          </a:prstGeom>
        </p:spPr>
      </p:pic>
    </p:spTree>
    <p:extLst>
      <p:ext uri="{BB962C8B-B14F-4D97-AF65-F5344CB8AC3E}">
        <p14:creationId xmlns:p14="http://schemas.microsoft.com/office/powerpoint/2010/main" val="127219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D8A0-6F0E-435D-A9E7-27F9EEBB5EAA}"/>
              </a:ext>
            </a:extLst>
          </p:cNvPr>
          <p:cNvSpPr>
            <a:spLocks noGrp="1"/>
          </p:cNvSpPr>
          <p:nvPr>
            <p:ph type="title"/>
          </p:nvPr>
        </p:nvSpPr>
        <p:spPr/>
        <p:txBody>
          <a:bodyPr/>
          <a:lstStyle/>
          <a:p>
            <a:r>
              <a:rPr lang="en-GB"/>
              <a:t>Technology &amp; environment</a:t>
            </a:r>
          </a:p>
        </p:txBody>
      </p:sp>
      <p:sp>
        <p:nvSpPr>
          <p:cNvPr id="3" name="Content Placeholder 2">
            <a:extLst>
              <a:ext uri="{FF2B5EF4-FFF2-40B4-BE49-F238E27FC236}">
                <a16:creationId xmlns:a16="http://schemas.microsoft.com/office/drawing/2014/main" id="{CD026ADA-E727-4B01-A993-45A01A361747}"/>
              </a:ext>
            </a:extLst>
          </p:cNvPr>
          <p:cNvSpPr>
            <a:spLocks noGrp="1"/>
          </p:cNvSpPr>
          <p:nvPr>
            <p:ph idx="1"/>
          </p:nvPr>
        </p:nvSpPr>
        <p:spPr>
          <a:xfrm>
            <a:off x="838200" y="1825625"/>
            <a:ext cx="10515600" cy="4351338"/>
          </a:xfrm>
        </p:spPr>
        <p:txBody>
          <a:bodyPr>
            <a:normAutofit/>
          </a:bodyPr>
          <a:lstStyle/>
          <a:p>
            <a:r>
              <a:rPr lang="en-GB"/>
              <a:t>If you can, find a quiet space to work that isn’t your bedroom</a:t>
            </a:r>
          </a:p>
          <a:p>
            <a:r>
              <a:rPr lang="en-GB"/>
              <a:t>If you can, talk to the people you live with about when you will need e.g., access to the internet or a quiet environment</a:t>
            </a:r>
          </a:p>
          <a:p>
            <a:r>
              <a:rPr lang="en-GB"/>
              <a:t>To save on data, download all the materials/videos you can when you’re connected to Wi-Fi, rather than always needing to be on online to access them</a:t>
            </a:r>
          </a:p>
          <a:p>
            <a:r>
              <a:rPr lang="en-GB"/>
              <a:t>If you do not have reliable access to the internet, a laptop, and/or a quiet space to study, </a:t>
            </a:r>
            <a:r>
              <a:rPr lang="en-GB" b="1"/>
              <a:t>please get in touch, we can help</a:t>
            </a:r>
            <a:endParaRPr lang="en-GB"/>
          </a:p>
        </p:txBody>
      </p:sp>
      <p:pic>
        <p:nvPicPr>
          <p:cNvPr id="8" name="Picture 7">
            <a:extLst>
              <a:ext uri="{FF2B5EF4-FFF2-40B4-BE49-F238E27FC236}">
                <a16:creationId xmlns:a16="http://schemas.microsoft.com/office/drawing/2014/main" id="{3F8004C3-14C3-4EA2-BF4A-E4091EA9097D}"/>
              </a:ext>
            </a:extLst>
          </p:cNvPr>
          <p:cNvPicPr>
            <a:picLocks noChangeAspect="1"/>
          </p:cNvPicPr>
          <p:nvPr/>
        </p:nvPicPr>
        <p:blipFill>
          <a:blip r:embed="rId3"/>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336110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F60-4E01-4651-B08F-CE2DE98AA622}"/>
              </a:ext>
            </a:extLst>
          </p:cNvPr>
          <p:cNvSpPr>
            <a:spLocks noGrp="1"/>
          </p:cNvSpPr>
          <p:nvPr>
            <p:ph type="title"/>
          </p:nvPr>
        </p:nvSpPr>
        <p:spPr/>
        <p:txBody>
          <a:bodyPr/>
          <a:lstStyle/>
          <a:p>
            <a:r>
              <a:rPr lang="en-GB"/>
              <a:t>Assessment &amp; feedback</a:t>
            </a:r>
          </a:p>
        </p:txBody>
      </p:sp>
      <p:sp>
        <p:nvSpPr>
          <p:cNvPr id="3" name="Content Placeholder 2">
            <a:extLst>
              <a:ext uri="{FF2B5EF4-FFF2-40B4-BE49-F238E27FC236}">
                <a16:creationId xmlns:a16="http://schemas.microsoft.com/office/drawing/2014/main" id="{C46E5535-D301-458A-A6FA-A3B81481029F}"/>
              </a:ext>
            </a:extLst>
          </p:cNvPr>
          <p:cNvSpPr>
            <a:spLocks noGrp="1"/>
          </p:cNvSpPr>
          <p:nvPr>
            <p:ph idx="1"/>
          </p:nvPr>
        </p:nvSpPr>
        <p:spPr>
          <a:xfrm>
            <a:off x="838200" y="1825625"/>
            <a:ext cx="10428514" cy="4351338"/>
          </a:xfrm>
        </p:spPr>
        <p:txBody>
          <a:bodyPr>
            <a:normAutofit/>
          </a:bodyPr>
          <a:lstStyle/>
          <a:p>
            <a:r>
              <a:rPr lang="en-GB"/>
              <a:t>Each course and assessment has </a:t>
            </a:r>
            <a:r>
              <a:rPr lang="en-GB" b="1"/>
              <a:t>Intended Learning Outcomes</a:t>
            </a:r>
            <a:endParaRPr lang="en-GB"/>
          </a:p>
          <a:p>
            <a:pPr lvl="1"/>
            <a:r>
              <a:rPr lang="en-GB"/>
              <a:t>Meet these outcomes = get a good grade</a:t>
            </a:r>
          </a:p>
          <a:p>
            <a:pPr lvl="1"/>
            <a:r>
              <a:rPr lang="en-GB"/>
              <a:t>Check the Assessment Information Sheet and Feedback Information Sheet for each assignment</a:t>
            </a:r>
          </a:p>
          <a:p>
            <a:pPr lvl="1"/>
            <a:r>
              <a:rPr lang="en-GB"/>
              <a:t>Lecture ILOs = exam questions</a:t>
            </a:r>
          </a:p>
          <a:p>
            <a:pPr lvl="1"/>
            <a:r>
              <a:rPr lang="en-GB"/>
              <a:t>We are not trying to trick you</a:t>
            </a:r>
          </a:p>
          <a:p>
            <a:pPr lvl="1"/>
            <a:endParaRPr lang="en-GB"/>
          </a:p>
          <a:p>
            <a:r>
              <a:rPr lang="en-GB"/>
              <a:t>Review previous feedback before starting your next assignment</a:t>
            </a:r>
          </a:p>
          <a:p>
            <a:endParaRPr lang="en-GB"/>
          </a:p>
          <a:p>
            <a:pPr marL="0" indent="0">
              <a:buNone/>
            </a:pPr>
            <a:endParaRPr lang="en-GB"/>
          </a:p>
        </p:txBody>
      </p:sp>
      <p:pic>
        <p:nvPicPr>
          <p:cNvPr id="5" name="Picture 4">
            <a:extLst>
              <a:ext uri="{FF2B5EF4-FFF2-40B4-BE49-F238E27FC236}">
                <a16:creationId xmlns:a16="http://schemas.microsoft.com/office/drawing/2014/main" id="{563C478C-C1B4-47A7-B4F9-BBD9F1CE77F8}"/>
              </a:ext>
            </a:extLst>
          </p:cNvPr>
          <p:cNvPicPr>
            <a:picLocks noChangeAspect="1"/>
          </p:cNvPicPr>
          <p:nvPr/>
        </p:nvPicPr>
        <p:blipFill>
          <a:blip r:embed="rId3"/>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369598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EE70-5CEC-4A9C-A75A-3AA67555FDAB}"/>
              </a:ext>
            </a:extLst>
          </p:cNvPr>
          <p:cNvSpPr>
            <a:spLocks noGrp="1"/>
          </p:cNvSpPr>
          <p:nvPr>
            <p:ph type="title"/>
          </p:nvPr>
        </p:nvSpPr>
        <p:spPr/>
        <p:txBody>
          <a:bodyPr/>
          <a:lstStyle/>
          <a:p>
            <a:r>
              <a:rPr lang="en-GB"/>
              <a:t>Open-book exams</a:t>
            </a:r>
          </a:p>
        </p:txBody>
      </p:sp>
      <p:sp>
        <p:nvSpPr>
          <p:cNvPr id="3" name="Content Placeholder 2">
            <a:extLst>
              <a:ext uri="{FF2B5EF4-FFF2-40B4-BE49-F238E27FC236}">
                <a16:creationId xmlns:a16="http://schemas.microsoft.com/office/drawing/2014/main" id="{42D6FECA-243F-4D7D-891B-39E92D11D37E}"/>
              </a:ext>
            </a:extLst>
          </p:cNvPr>
          <p:cNvSpPr>
            <a:spLocks noGrp="1"/>
          </p:cNvSpPr>
          <p:nvPr>
            <p:ph idx="1"/>
          </p:nvPr>
        </p:nvSpPr>
        <p:spPr>
          <a:xfrm>
            <a:off x="838200" y="1825625"/>
            <a:ext cx="10515600" cy="4351338"/>
          </a:xfrm>
        </p:spPr>
        <p:txBody>
          <a:bodyPr>
            <a:normAutofit lnSpcReduction="10000"/>
          </a:bodyPr>
          <a:lstStyle/>
          <a:p>
            <a:r>
              <a:rPr lang="en-GB"/>
              <a:t>We will have a specific exam session nearer the time &amp; more information on Moodle</a:t>
            </a:r>
          </a:p>
          <a:p>
            <a:endParaRPr lang="en-GB"/>
          </a:p>
          <a:p>
            <a:r>
              <a:rPr lang="en-GB"/>
              <a:t>24-hour exam</a:t>
            </a:r>
          </a:p>
          <a:p>
            <a:pPr lvl="1"/>
            <a:r>
              <a:rPr lang="en-GB"/>
              <a:t>But you are only expected to spend the usual (2 hours) time on it!</a:t>
            </a:r>
          </a:p>
          <a:p>
            <a:pPr lvl="1"/>
            <a:r>
              <a:rPr lang="en-GB"/>
              <a:t>The extra time is for flexibility</a:t>
            </a:r>
          </a:p>
          <a:p>
            <a:pPr lvl="1"/>
            <a:endParaRPr lang="en-GB"/>
          </a:p>
          <a:p>
            <a:r>
              <a:rPr lang="en-GB"/>
              <a:t>“There is no knowledge on the internet, only information”</a:t>
            </a:r>
          </a:p>
          <a:p>
            <a:pPr lvl="1"/>
            <a:r>
              <a:rPr lang="en-GB"/>
              <a:t>You still have to study</a:t>
            </a:r>
          </a:p>
          <a:p>
            <a:pPr lvl="1"/>
            <a:r>
              <a:rPr lang="en-GB"/>
              <a:t>Keep organised notes based on the ILOs</a:t>
            </a:r>
          </a:p>
          <a:p>
            <a:endParaRPr lang="en-GB"/>
          </a:p>
        </p:txBody>
      </p:sp>
      <p:pic>
        <p:nvPicPr>
          <p:cNvPr id="6" name="Picture 5">
            <a:extLst>
              <a:ext uri="{FF2B5EF4-FFF2-40B4-BE49-F238E27FC236}">
                <a16:creationId xmlns:a16="http://schemas.microsoft.com/office/drawing/2014/main" id="{88A22C2F-2617-450A-9AA2-BA0C2D1870EB}"/>
              </a:ext>
            </a:extLst>
          </p:cNvPr>
          <p:cNvPicPr>
            <a:picLocks noChangeAspect="1"/>
          </p:cNvPicPr>
          <p:nvPr/>
        </p:nvPicPr>
        <p:blipFill>
          <a:blip r:embed="rId3"/>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256660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F60-4E01-4651-B08F-CE2DE98AA622}"/>
              </a:ext>
            </a:extLst>
          </p:cNvPr>
          <p:cNvSpPr>
            <a:spLocks noGrp="1"/>
          </p:cNvSpPr>
          <p:nvPr>
            <p:ph type="title"/>
          </p:nvPr>
        </p:nvSpPr>
        <p:spPr/>
        <p:txBody>
          <a:bodyPr/>
          <a:lstStyle/>
          <a:p>
            <a:r>
              <a:rPr lang="en-GB"/>
              <a:t>Managing your time</a:t>
            </a:r>
          </a:p>
        </p:txBody>
      </p:sp>
      <p:sp>
        <p:nvSpPr>
          <p:cNvPr id="3" name="Content Placeholder 2">
            <a:extLst>
              <a:ext uri="{FF2B5EF4-FFF2-40B4-BE49-F238E27FC236}">
                <a16:creationId xmlns:a16="http://schemas.microsoft.com/office/drawing/2014/main" id="{C46E5535-D301-458A-A6FA-A3B81481029F}"/>
              </a:ext>
            </a:extLst>
          </p:cNvPr>
          <p:cNvSpPr>
            <a:spLocks noGrp="1"/>
          </p:cNvSpPr>
          <p:nvPr>
            <p:ph idx="1"/>
          </p:nvPr>
        </p:nvSpPr>
        <p:spPr>
          <a:xfrm>
            <a:off x="838200" y="1825625"/>
            <a:ext cx="10428514" cy="4351338"/>
          </a:xfrm>
        </p:spPr>
        <p:txBody>
          <a:bodyPr>
            <a:normAutofit/>
          </a:bodyPr>
          <a:lstStyle/>
          <a:p>
            <a:r>
              <a:rPr lang="en-GB"/>
              <a:t>You will have scheduled lectures &amp; tutorials but a lot of your time will be spent on </a:t>
            </a:r>
            <a:r>
              <a:rPr lang="en-GB" b="1"/>
              <a:t>independent study</a:t>
            </a:r>
            <a:endParaRPr lang="en-GB"/>
          </a:p>
          <a:p>
            <a:r>
              <a:rPr lang="en-GB"/>
              <a:t>As a rough guide, you should be studying for 10-15 hours a week for each of your three courses (inclusive of timetabled and independent study)</a:t>
            </a:r>
          </a:p>
          <a:p>
            <a:r>
              <a:rPr lang="en-GB"/>
              <a:t>Use the Moodle checklists and schedule a time to work on each task</a:t>
            </a:r>
          </a:p>
          <a:p>
            <a:r>
              <a:rPr lang="en-GB"/>
              <a:t>It is important to develop </a:t>
            </a:r>
            <a:r>
              <a:rPr lang="en-GB" b="1"/>
              <a:t>a routine</a:t>
            </a:r>
            <a:r>
              <a:rPr lang="en-GB"/>
              <a:t>. You will be happier, less stressed, and do better if you make a full timetable and stick to it</a:t>
            </a:r>
          </a:p>
        </p:txBody>
      </p:sp>
      <p:pic>
        <p:nvPicPr>
          <p:cNvPr id="5" name="Picture 4">
            <a:extLst>
              <a:ext uri="{FF2B5EF4-FFF2-40B4-BE49-F238E27FC236}">
                <a16:creationId xmlns:a16="http://schemas.microsoft.com/office/drawing/2014/main" id="{563C478C-C1B4-47A7-B4F9-BBD9F1CE77F8}"/>
              </a:ext>
            </a:extLst>
          </p:cNvPr>
          <p:cNvPicPr>
            <a:picLocks noChangeAspect="1"/>
          </p:cNvPicPr>
          <p:nvPr/>
        </p:nvPicPr>
        <p:blipFill>
          <a:blip r:embed="rId3"/>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155572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6992-985A-43FA-9471-D987263733C0}"/>
              </a:ext>
            </a:extLst>
          </p:cNvPr>
          <p:cNvSpPr>
            <a:spLocks noGrp="1"/>
          </p:cNvSpPr>
          <p:nvPr>
            <p:ph type="title"/>
          </p:nvPr>
        </p:nvSpPr>
        <p:spPr/>
        <p:txBody>
          <a:bodyPr/>
          <a:lstStyle/>
          <a:p>
            <a:r>
              <a:rPr lang="en-GB"/>
              <a:t>Help &amp; support</a:t>
            </a:r>
          </a:p>
        </p:txBody>
      </p:sp>
      <p:sp>
        <p:nvSpPr>
          <p:cNvPr id="3" name="Content Placeholder 2">
            <a:extLst>
              <a:ext uri="{FF2B5EF4-FFF2-40B4-BE49-F238E27FC236}">
                <a16:creationId xmlns:a16="http://schemas.microsoft.com/office/drawing/2014/main" id="{BF512FEA-A953-46AA-ACE9-CA2833E34497}"/>
              </a:ext>
            </a:extLst>
          </p:cNvPr>
          <p:cNvSpPr>
            <a:spLocks noGrp="1"/>
          </p:cNvSpPr>
          <p:nvPr>
            <p:ph idx="1"/>
          </p:nvPr>
        </p:nvSpPr>
        <p:spPr/>
        <p:txBody>
          <a:bodyPr/>
          <a:lstStyle/>
          <a:p>
            <a:r>
              <a:rPr lang="en-GB"/>
              <a:t>Learning Enhancement &amp; Academic Development Service (LEADS)</a:t>
            </a:r>
          </a:p>
          <a:p>
            <a:pPr lvl="1"/>
            <a:r>
              <a:rPr lang="en-GB">
                <a:hlinkClick r:id="rId3"/>
              </a:rPr>
              <a:t>https://www.gla.ac.uk/myglasgow/leads/students/</a:t>
            </a:r>
            <a:r>
              <a:rPr lang="en-GB"/>
              <a:t> </a:t>
            </a:r>
          </a:p>
          <a:p>
            <a:r>
              <a:rPr lang="en-GB"/>
              <a:t>Blended Learning &amp; Assessment Moodle</a:t>
            </a:r>
          </a:p>
          <a:p>
            <a:pPr lvl="1"/>
            <a:r>
              <a:rPr lang="en-GB">
                <a:hlinkClick r:id="rId4"/>
              </a:rPr>
              <a:t>https://moodle.gla.ac.uk/course/view.php?id=19209</a:t>
            </a:r>
            <a:endParaRPr lang="en-GB"/>
          </a:p>
          <a:p>
            <a:r>
              <a:rPr lang="en-GB"/>
              <a:t>Making the Most of Lectures Moodle</a:t>
            </a:r>
          </a:p>
          <a:p>
            <a:pPr lvl="1"/>
            <a:r>
              <a:rPr lang="en-GB">
                <a:hlinkClick r:id="rId5"/>
              </a:rPr>
              <a:t>https://moodle.gla.ac.uk/course/view.php?id=18848</a:t>
            </a:r>
            <a:r>
              <a:rPr lang="en-GB"/>
              <a:t> </a:t>
            </a:r>
          </a:p>
          <a:p>
            <a:pPr lvl="1"/>
            <a:endParaRPr lang="en-GB"/>
          </a:p>
          <a:p>
            <a:r>
              <a:rPr lang="en-GB" b="1"/>
              <a:t>Let us know what we’re doing well and what we could improve on the Q&amp;A</a:t>
            </a:r>
          </a:p>
          <a:p>
            <a:endParaRPr lang="en-GB"/>
          </a:p>
        </p:txBody>
      </p:sp>
      <p:pic>
        <p:nvPicPr>
          <p:cNvPr id="4" name="Picture 3">
            <a:extLst>
              <a:ext uri="{FF2B5EF4-FFF2-40B4-BE49-F238E27FC236}">
                <a16:creationId xmlns:a16="http://schemas.microsoft.com/office/drawing/2014/main" id="{E7209C4E-1B51-4D34-8417-AB769D1DE37B}"/>
              </a:ext>
            </a:extLst>
          </p:cNvPr>
          <p:cNvPicPr>
            <a:picLocks noChangeAspect="1"/>
          </p:cNvPicPr>
          <p:nvPr/>
        </p:nvPicPr>
        <p:blipFill>
          <a:blip r:embed="rId6"/>
          <a:stretch>
            <a:fillRect/>
          </a:stretch>
        </p:blipFill>
        <p:spPr>
          <a:xfrm>
            <a:off x="8447169" y="710604"/>
            <a:ext cx="3543206" cy="634604"/>
          </a:xfrm>
          <a:prstGeom prst="rect">
            <a:avLst/>
          </a:prstGeom>
        </p:spPr>
      </p:pic>
    </p:spTree>
    <p:extLst>
      <p:ext uri="{BB962C8B-B14F-4D97-AF65-F5344CB8AC3E}">
        <p14:creationId xmlns:p14="http://schemas.microsoft.com/office/powerpoint/2010/main" val="2329285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2F12-AEBF-4A34-8CBB-EF8B61BDF6E3}"/>
              </a:ext>
            </a:extLst>
          </p:cNvPr>
          <p:cNvSpPr>
            <a:spLocks noGrp="1"/>
          </p:cNvSpPr>
          <p:nvPr>
            <p:ph type="title"/>
          </p:nvPr>
        </p:nvSpPr>
        <p:spPr/>
        <p:txBody>
          <a:bodyPr/>
          <a:lstStyle/>
          <a:p>
            <a:r>
              <a:rPr lang="en-GB"/>
              <a:t>Help &amp; support</a:t>
            </a:r>
          </a:p>
        </p:txBody>
      </p:sp>
      <p:sp>
        <p:nvSpPr>
          <p:cNvPr id="3" name="Content Placeholder 2">
            <a:extLst>
              <a:ext uri="{FF2B5EF4-FFF2-40B4-BE49-F238E27FC236}">
                <a16:creationId xmlns:a16="http://schemas.microsoft.com/office/drawing/2014/main" id="{518D6FC6-6238-4BB8-BCAE-4DAC8090B3CC}"/>
              </a:ext>
            </a:extLst>
          </p:cNvPr>
          <p:cNvSpPr>
            <a:spLocks noGrp="1"/>
          </p:cNvSpPr>
          <p:nvPr>
            <p:ph idx="1"/>
          </p:nvPr>
        </p:nvSpPr>
        <p:spPr/>
        <p:txBody>
          <a:bodyPr>
            <a:normAutofit fontScale="85000" lnSpcReduction="20000"/>
          </a:bodyPr>
          <a:lstStyle/>
          <a:p>
            <a:r>
              <a:rPr lang="en-GB"/>
              <a:t>Counselling &amp; Psychological Services</a:t>
            </a:r>
          </a:p>
          <a:p>
            <a:pPr lvl="1"/>
            <a:r>
              <a:rPr lang="en-GB">
                <a:hlinkClick r:id="rId3"/>
              </a:rPr>
              <a:t>https://www.gla.ac.uk/myglasgow/counselling/</a:t>
            </a:r>
            <a:endParaRPr lang="en-GB"/>
          </a:p>
          <a:p>
            <a:r>
              <a:rPr lang="en-GB"/>
              <a:t>Disability Service</a:t>
            </a:r>
          </a:p>
          <a:p>
            <a:pPr lvl="1"/>
            <a:r>
              <a:rPr lang="en-GB">
                <a:hlinkClick r:id="rId4"/>
              </a:rPr>
              <a:t>https://www.gla.ac.uk/myglasgow/disability/</a:t>
            </a:r>
            <a:endParaRPr lang="en-GB"/>
          </a:p>
          <a:p>
            <a:pPr lvl="1"/>
            <a:r>
              <a:rPr lang="en-GB"/>
              <a:t>If you have (or think you may have) additional needs such as dyslexia that give you provisions such as extra time, register with the disability service ASAP.</a:t>
            </a:r>
          </a:p>
          <a:p>
            <a:r>
              <a:rPr lang="en-GB"/>
              <a:t>Advisor of Studies</a:t>
            </a:r>
          </a:p>
          <a:p>
            <a:r>
              <a:rPr lang="en-GB"/>
              <a:t>Course Lead</a:t>
            </a:r>
          </a:p>
          <a:p>
            <a:r>
              <a:rPr lang="en-GB"/>
              <a:t>Student office hours</a:t>
            </a:r>
          </a:p>
          <a:p>
            <a:pPr lvl="1"/>
            <a:r>
              <a:rPr lang="en-GB"/>
              <a:t>Ask questions about lecture content</a:t>
            </a:r>
          </a:p>
          <a:p>
            <a:pPr lvl="1"/>
            <a:r>
              <a:rPr lang="en-GB"/>
              <a:t>Get additional support for assessments and/or interpreting and understanding feedback</a:t>
            </a:r>
          </a:p>
          <a:p>
            <a:pPr lvl="1"/>
            <a:r>
              <a:rPr lang="en-GB"/>
              <a:t>If you want to talk to someone about any problems you might be facing</a:t>
            </a:r>
          </a:p>
          <a:p>
            <a:pPr lvl="1"/>
            <a:r>
              <a:rPr lang="en-GB"/>
              <a:t>General chat/borrow a book/talk about Drag Race*</a:t>
            </a:r>
          </a:p>
          <a:p>
            <a:pPr lvl="1"/>
            <a:r>
              <a:rPr lang="en-GB"/>
              <a:t>Check office hours here </a:t>
            </a:r>
            <a:r>
              <a:rPr lang="en-GB">
                <a:hlinkClick r:id="rId5"/>
              </a:rPr>
              <a:t>https://www.gla.ac.uk/schools/psychology/staff/</a:t>
            </a:r>
            <a:r>
              <a:rPr lang="en-GB"/>
              <a:t> </a:t>
            </a:r>
          </a:p>
        </p:txBody>
      </p:sp>
      <p:pic>
        <p:nvPicPr>
          <p:cNvPr id="4" name="Picture 3">
            <a:extLst>
              <a:ext uri="{FF2B5EF4-FFF2-40B4-BE49-F238E27FC236}">
                <a16:creationId xmlns:a16="http://schemas.microsoft.com/office/drawing/2014/main" id="{C4A874F2-EF2A-4384-98B3-91EAE71DBD93}"/>
              </a:ext>
            </a:extLst>
          </p:cNvPr>
          <p:cNvPicPr>
            <a:picLocks noChangeAspect="1"/>
          </p:cNvPicPr>
          <p:nvPr/>
        </p:nvPicPr>
        <p:blipFill>
          <a:blip r:embed="rId6"/>
          <a:stretch>
            <a:fillRect/>
          </a:stretch>
        </p:blipFill>
        <p:spPr>
          <a:xfrm>
            <a:off x="8447169" y="710604"/>
            <a:ext cx="3543206" cy="634604"/>
          </a:xfrm>
          <a:prstGeom prst="rect">
            <a:avLst/>
          </a:prstGeom>
        </p:spPr>
      </p:pic>
      <p:sp>
        <p:nvSpPr>
          <p:cNvPr id="5" name="TextBox 4">
            <a:extLst>
              <a:ext uri="{FF2B5EF4-FFF2-40B4-BE49-F238E27FC236}">
                <a16:creationId xmlns:a16="http://schemas.microsoft.com/office/drawing/2014/main" id="{33BD0C73-32D9-4097-AEAE-932128DCF906}"/>
              </a:ext>
            </a:extLst>
          </p:cNvPr>
          <p:cNvSpPr txBox="1"/>
          <p:nvPr/>
        </p:nvSpPr>
        <p:spPr>
          <a:xfrm>
            <a:off x="9843655" y="6373091"/>
            <a:ext cx="1808018" cy="276999"/>
          </a:xfrm>
          <a:prstGeom prst="rect">
            <a:avLst/>
          </a:prstGeom>
          <a:noFill/>
        </p:spPr>
        <p:txBody>
          <a:bodyPr wrap="square" rtlCol="0">
            <a:spAutoFit/>
          </a:bodyPr>
          <a:lstStyle/>
          <a:p>
            <a:r>
              <a:rPr lang="en-GB" sz="1200"/>
              <a:t>*certain staff only</a:t>
            </a:r>
          </a:p>
        </p:txBody>
      </p:sp>
    </p:spTree>
    <p:extLst>
      <p:ext uri="{BB962C8B-B14F-4D97-AF65-F5344CB8AC3E}">
        <p14:creationId xmlns:p14="http://schemas.microsoft.com/office/powerpoint/2010/main" val="419817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5128-098B-4914-86A6-8349D429929C}"/>
              </a:ext>
            </a:extLst>
          </p:cNvPr>
          <p:cNvSpPr>
            <a:spLocks noGrp="1"/>
          </p:cNvSpPr>
          <p:nvPr>
            <p:ph type="title"/>
          </p:nvPr>
        </p:nvSpPr>
        <p:spPr/>
        <p:txBody>
          <a:bodyPr/>
          <a:lstStyle/>
          <a:p>
            <a:r>
              <a:rPr lang="en-GB"/>
              <a:t>How to send a private Teams message/e-mail</a:t>
            </a:r>
          </a:p>
        </p:txBody>
      </p:sp>
      <p:sp>
        <p:nvSpPr>
          <p:cNvPr id="3" name="Content Placeholder 2">
            <a:extLst>
              <a:ext uri="{FF2B5EF4-FFF2-40B4-BE49-F238E27FC236}">
                <a16:creationId xmlns:a16="http://schemas.microsoft.com/office/drawing/2014/main" id="{E8BFFA31-4DD5-4B46-BF46-4BE21E690886}"/>
              </a:ext>
            </a:extLst>
          </p:cNvPr>
          <p:cNvSpPr>
            <a:spLocks noGrp="1"/>
          </p:cNvSpPr>
          <p:nvPr>
            <p:ph idx="1"/>
          </p:nvPr>
        </p:nvSpPr>
        <p:spPr>
          <a:xfrm>
            <a:off x="838199" y="1825625"/>
            <a:ext cx="6422571" cy="4351338"/>
          </a:xfrm>
        </p:spPr>
        <p:txBody>
          <a:bodyPr>
            <a:normAutofit fontScale="62500" lnSpcReduction="20000"/>
          </a:bodyPr>
          <a:lstStyle/>
          <a:p>
            <a:r>
              <a:rPr lang="en-GB"/>
              <a:t>In psychology, we’d like you to use Teams to communicate with staff, your other subjects may want you to use e-mail</a:t>
            </a:r>
          </a:p>
          <a:p>
            <a:r>
              <a:rPr lang="en-GB"/>
              <a:t>If you’re using e-mail, use your @glasgow.ac.uk account</a:t>
            </a:r>
          </a:p>
          <a:p>
            <a:r>
              <a:rPr lang="en-GB"/>
              <a:t>Include the specific course code you’re getting in touch about</a:t>
            </a:r>
          </a:p>
          <a:p>
            <a:r>
              <a:rPr lang="en-GB"/>
              <a:t>Make an effort to contact the right person and check that the answer to your question isn’t already available (e.g., in the course handbook)</a:t>
            </a:r>
          </a:p>
          <a:p>
            <a:r>
              <a:rPr lang="en-GB"/>
              <a:t>Give us as much info as you can (e.g., if you’re having problems with Moodle tell us what solutions you’ve already tried)</a:t>
            </a:r>
          </a:p>
          <a:p>
            <a:r>
              <a:rPr lang="en-GB"/>
              <a:t>Most of your lecturers will have an academic title, e.g., Dr. Nordmann or Prof. Stack. Some may be ok with using their first name, some may wish you to be more formal – when in doubt go with Prof. (you’re unlikely to annoy someone with a promotion)</a:t>
            </a:r>
          </a:p>
          <a:p>
            <a:pPr lvl="1"/>
            <a:r>
              <a:rPr lang="en-GB"/>
              <a:t>You may call me Emily or Dr. Nordmann. Please do not call me Mrs/Ms/Miss Nordmann.</a:t>
            </a:r>
          </a:p>
        </p:txBody>
      </p:sp>
      <p:pic>
        <p:nvPicPr>
          <p:cNvPr id="5" name="Picture 4">
            <a:extLst>
              <a:ext uri="{FF2B5EF4-FFF2-40B4-BE49-F238E27FC236}">
                <a16:creationId xmlns:a16="http://schemas.microsoft.com/office/drawing/2014/main" id="{7D4DFA2E-FFBC-4430-AA5F-73B5AE502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486" y="2353169"/>
            <a:ext cx="4652065" cy="2756189"/>
          </a:xfrm>
          <a:prstGeom prst="rect">
            <a:avLst/>
          </a:prstGeom>
        </p:spPr>
      </p:pic>
    </p:spTree>
    <p:extLst>
      <p:ext uri="{BB962C8B-B14F-4D97-AF65-F5344CB8AC3E}">
        <p14:creationId xmlns:p14="http://schemas.microsoft.com/office/powerpoint/2010/main" val="4159962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72B5-AAB5-45FF-A002-41C6BE33BE69}"/>
              </a:ext>
            </a:extLst>
          </p:cNvPr>
          <p:cNvSpPr>
            <a:spLocks noGrp="1"/>
          </p:cNvSpPr>
          <p:nvPr>
            <p:ph type="title"/>
          </p:nvPr>
        </p:nvSpPr>
        <p:spPr/>
        <p:txBody>
          <a:bodyPr/>
          <a:lstStyle/>
          <a:p>
            <a:r>
              <a:rPr lang="en-GB"/>
              <a:t>Useful software and apps</a:t>
            </a:r>
          </a:p>
        </p:txBody>
      </p:sp>
      <p:sp>
        <p:nvSpPr>
          <p:cNvPr id="3" name="Content Placeholder 2">
            <a:extLst>
              <a:ext uri="{FF2B5EF4-FFF2-40B4-BE49-F238E27FC236}">
                <a16:creationId xmlns:a16="http://schemas.microsoft.com/office/drawing/2014/main" id="{C7934374-91E9-4A67-B547-61D785A90B18}"/>
              </a:ext>
            </a:extLst>
          </p:cNvPr>
          <p:cNvSpPr>
            <a:spLocks noGrp="1"/>
          </p:cNvSpPr>
          <p:nvPr>
            <p:ph idx="1"/>
          </p:nvPr>
        </p:nvSpPr>
        <p:spPr>
          <a:xfrm>
            <a:off x="838199" y="1825625"/>
            <a:ext cx="10196945" cy="4351338"/>
          </a:xfrm>
        </p:spPr>
        <p:txBody>
          <a:bodyPr>
            <a:normAutofit/>
          </a:bodyPr>
          <a:lstStyle/>
          <a:p>
            <a:r>
              <a:rPr lang="en-GB" sz="2400"/>
              <a:t>OneDrive – don’t let the digital dog eat your homework, backup EVERYTHING</a:t>
            </a:r>
          </a:p>
          <a:p>
            <a:r>
              <a:rPr lang="en-GB" sz="2400"/>
              <a:t>OneNote – organise and sync all your notes in one place</a:t>
            </a:r>
          </a:p>
          <a:p>
            <a:r>
              <a:rPr lang="en-GB" sz="2400"/>
              <a:t>Office365 – In addition to OneDrive &amp; OneNote you get access to all of Microsoft Office (Word, Excel, </a:t>
            </a:r>
            <a:r>
              <a:rPr lang="en-GB" sz="2400" err="1"/>
              <a:t>Powerpoint</a:t>
            </a:r>
            <a:r>
              <a:rPr lang="en-GB" sz="2400"/>
              <a:t> etc. for free)</a:t>
            </a:r>
          </a:p>
          <a:p>
            <a:r>
              <a:rPr lang="en-GB" sz="2400" err="1"/>
              <a:t>ColdTurkey</a:t>
            </a:r>
            <a:r>
              <a:rPr lang="en-GB" sz="2400"/>
              <a:t> – Social media blocker</a:t>
            </a:r>
          </a:p>
          <a:p>
            <a:r>
              <a:rPr lang="en-GB" sz="2400"/>
              <a:t>Outlook calendar (or any other calendar, just use a calendar)</a:t>
            </a:r>
          </a:p>
          <a:p>
            <a:r>
              <a:rPr lang="en-GB" sz="2400" err="1"/>
              <a:t>Grammerly</a:t>
            </a:r>
            <a:r>
              <a:rPr lang="en-GB" sz="2400"/>
              <a:t> – spelling and grammar checking</a:t>
            </a:r>
          </a:p>
          <a:p>
            <a:r>
              <a:rPr lang="en-GB" sz="2400" err="1"/>
              <a:t>GoConqr</a:t>
            </a:r>
            <a:r>
              <a:rPr lang="en-GB" sz="2400"/>
              <a:t> – create flashcards and quizzes for testing yourself</a:t>
            </a:r>
          </a:p>
          <a:p>
            <a:endParaRPr lang="en-GB" sz="2400"/>
          </a:p>
        </p:txBody>
      </p:sp>
      <p:pic>
        <p:nvPicPr>
          <p:cNvPr id="5" name="Picture 4">
            <a:extLst>
              <a:ext uri="{FF2B5EF4-FFF2-40B4-BE49-F238E27FC236}">
                <a16:creationId xmlns:a16="http://schemas.microsoft.com/office/drawing/2014/main" id="{FEA893B3-CF0C-4314-A8ED-75FA41395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804" y="5244568"/>
            <a:ext cx="2854470" cy="1361451"/>
          </a:xfrm>
          <a:prstGeom prst="rect">
            <a:avLst/>
          </a:prstGeom>
        </p:spPr>
      </p:pic>
      <p:sp>
        <p:nvSpPr>
          <p:cNvPr id="6" name="Speech Bubble: Rectangle with Corners Rounded 5">
            <a:extLst>
              <a:ext uri="{FF2B5EF4-FFF2-40B4-BE49-F238E27FC236}">
                <a16:creationId xmlns:a16="http://schemas.microsoft.com/office/drawing/2014/main" id="{41736DE1-29D7-4A46-8774-5257178F5058}"/>
              </a:ext>
            </a:extLst>
          </p:cNvPr>
          <p:cNvSpPr/>
          <p:nvPr/>
        </p:nvSpPr>
        <p:spPr>
          <a:xfrm>
            <a:off x="9728744" y="3294511"/>
            <a:ext cx="1828800" cy="1255059"/>
          </a:xfrm>
          <a:prstGeom prst="wedgeRoundRectCallout">
            <a:avLst>
              <a:gd name="adj1" fmla="val -120320"/>
              <a:gd name="adj2" fmla="val 108474"/>
              <a:gd name="adj3" fmla="val 16667"/>
            </a:avLst>
          </a:prstGeom>
          <a:ln w="47625"/>
        </p:spPr>
        <p:style>
          <a:lnRef idx="2">
            <a:schemeClr val="dk1"/>
          </a:lnRef>
          <a:fillRef idx="1">
            <a:schemeClr val="lt1"/>
          </a:fillRef>
          <a:effectRef idx="0">
            <a:schemeClr val="dk1"/>
          </a:effectRef>
          <a:fontRef idx="minor">
            <a:schemeClr val="dk1"/>
          </a:fontRef>
        </p:style>
        <p:txBody>
          <a:bodyPr rtlCol="0" anchor="ctr"/>
          <a:lstStyle/>
          <a:p>
            <a:pPr algn="ctr"/>
            <a:r>
              <a:rPr lang="en-GB" sz="1200"/>
              <a:t>Other apps are available! You don’t need to use these exact ones but find something with similar functionality.</a:t>
            </a:r>
          </a:p>
        </p:txBody>
      </p:sp>
    </p:spTree>
    <p:extLst>
      <p:ext uri="{BB962C8B-B14F-4D97-AF65-F5344CB8AC3E}">
        <p14:creationId xmlns:p14="http://schemas.microsoft.com/office/powerpoint/2010/main" val="841013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B6F3-A3C1-4B14-81E9-3F7F78FCD413}"/>
              </a:ext>
            </a:extLst>
          </p:cNvPr>
          <p:cNvSpPr>
            <a:spLocks noGrp="1"/>
          </p:cNvSpPr>
          <p:nvPr>
            <p:ph type="title"/>
          </p:nvPr>
        </p:nvSpPr>
        <p:spPr/>
        <p:txBody>
          <a:bodyPr/>
          <a:lstStyle/>
          <a:p>
            <a:r>
              <a:rPr lang="en-GB"/>
              <a:t>1</a:t>
            </a:r>
            <a:r>
              <a:rPr lang="en-GB" baseline="30000"/>
              <a:t>st</a:t>
            </a:r>
            <a:r>
              <a:rPr lang="en-GB"/>
              <a:t> year of university</a:t>
            </a:r>
          </a:p>
        </p:txBody>
      </p:sp>
      <p:pic>
        <p:nvPicPr>
          <p:cNvPr id="1026" name="Picture 2" descr="Image result for i have no idea what im doing">
            <a:extLst>
              <a:ext uri="{FF2B5EF4-FFF2-40B4-BE49-F238E27FC236}">
                <a16:creationId xmlns:a16="http://schemas.microsoft.com/office/drawing/2014/main" id="{CC35C69A-FE90-46DB-821F-926D6D5030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8674" y="2199184"/>
            <a:ext cx="5850462" cy="328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4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mping cat transparent">
            <a:extLst>
              <a:ext uri="{FF2B5EF4-FFF2-40B4-BE49-F238E27FC236}">
                <a16:creationId xmlns:a16="http://schemas.microsoft.com/office/drawing/2014/main" id="{D2EB1845-24B4-45EC-98E0-BCD354EC5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564" y="238383"/>
            <a:ext cx="1450879" cy="1305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6258E6-FCF6-4617-9ED2-7584712EA6F1}"/>
              </a:ext>
            </a:extLst>
          </p:cNvPr>
          <p:cNvSpPr>
            <a:spLocks noGrp="1"/>
          </p:cNvSpPr>
          <p:nvPr>
            <p:ph type="title"/>
          </p:nvPr>
        </p:nvSpPr>
        <p:spPr/>
        <p:txBody>
          <a:bodyPr/>
          <a:lstStyle/>
          <a:p>
            <a:r>
              <a:rPr lang="en-GB"/>
              <a:t>References</a:t>
            </a:r>
          </a:p>
        </p:txBody>
      </p:sp>
      <p:sp>
        <p:nvSpPr>
          <p:cNvPr id="3" name="Content Placeholder 2">
            <a:extLst>
              <a:ext uri="{FF2B5EF4-FFF2-40B4-BE49-F238E27FC236}">
                <a16:creationId xmlns:a16="http://schemas.microsoft.com/office/drawing/2014/main" id="{FB00BC3C-884C-4691-ADC2-3B3EDD234685}"/>
              </a:ext>
            </a:extLst>
          </p:cNvPr>
          <p:cNvSpPr>
            <a:spLocks noGrp="1"/>
          </p:cNvSpPr>
          <p:nvPr>
            <p:ph idx="1"/>
          </p:nvPr>
        </p:nvSpPr>
        <p:spPr/>
        <p:txBody>
          <a:bodyPr>
            <a:normAutofit fontScale="55000" lnSpcReduction="20000"/>
          </a:bodyPr>
          <a:lstStyle/>
          <a:p>
            <a:pPr marL="0" indent="-457200">
              <a:buNone/>
            </a:pPr>
            <a:r>
              <a:rPr lang="en-GB"/>
              <a:t>Bos, N., Groeneveld, C., van </a:t>
            </a:r>
            <a:r>
              <a:rPr lang="en-GB" err="1"/>
              <a:t>Bruggen</a:t>
            </a:r>
            <a:r>
              <a:rPr lang="en-GB"/>
              <a:t>, J., &amp; Brand-</a:t>
            </a:r>
            <a:r>
              <a:rPr lang="en-GB" err="1"/>
              <a:t>Gruwel</a:t>
            </a:r>
            <a:r>
              <a:rPr lang="en-GB"/>
              <a:t>, S. (2016) The use of recorded lectures in education and the impact on lecture attendance and exam performance.  British Journal of Educational Technology, 47(5), 906–917 doi:10.1111/bjet.12300 </a:t>
            </a:r>
          </a:p>
          <a:p>
            <a:pPr marL="0" indent="-457200">
              <a:buNone/>
            </a:pPr>
            <a:r>
              <a:rPr lang="en-GB"/>
              <a:t>Cepeda, N. J., </a:t>
            </a:r>
            <a:r>
              <a:rPr lang="en-GB" err="1"/>
              <a:t>Vul</a:t>
            </a:r>
            <a:r>
              <a:rPr lang="en-GB"/>
              <a:t>, E., Rohrer, D., </a:t>
            </a:r>
            <a:r>
              <a:rPr lang="en-GB" err="1"/>
              <a:t>Wixted</a:t>
            </a:r>
            <a:r>
              <a:rPr lang="en-GB"/>
              <a:t>, J. T., &amp; </a:t>
            </a:r>
            <a:r>
              <a:rPr lang="en-GB" err="1"/>
              <a:t>Pashler</a:t>
            </a:r>
            <a:r>
              <a:rPr lang="en-GB"/>
              <a:t>, H. (2008). Spacing effects in learning a temporal ridgeline of optimal retention. </a:t>
            </a:r>
            <a:r>
              <a:rPr lang="en-GB" i="1"/>
              <a:t>Psychological science</a:t>
            </a:r>
            <a:r>
              <a:rPr lang="en-GB"/>
              <a:t>, </a:t>
            </a:r>
            <a:r>
              <a:rPr lang="en-GB" i="1"/>
              <a:t>19</a:t>
            </a:r>
            <a:r>
              <a:rPr lang="en-GB"/>
              <a:t>(11), 1095-1102. </a:t>
            </a:r>
            <a:r>
              <a:rPr lang="en-GB">
                <a:hlinkClick r:id="rId4"/>
              </a:rPr>
              <a:t>http://files.eric.ed.gov/fulltext/ED505660.pdf</a:t>
            </a:r>
            <a:r>
              <a:rPr lang="en-GB"/>
              <a:t> </a:t>
            </a:r>
          </a:p>
          <a:p>
            <a:pPr marL="0" indent="-457200">
              <a:buNone/>
            </a:pPr>
            <a:r>
              <a:rPr lang="en-GB"/>
              <a:t>Dunlosky, J., Rawson, K. A., Marsh, E. J., Nathan, M. J., &amp; Willingham, D. T. (2013). Improving students’ learning with effective learning techniques: Promising directions from cognitive and educational psychology. </a:t>
            </a:r>
            <a:r>
              <a:rPr lang="en-GB" i="1"/>
              <a:t>Psychological Science in the Public Interest</a:t>
            </a:r>
            <a:r>
              <a:rPr lang="en-GB"/>
              <a:t>, </a:t>
            </a:r>
            <a:r>
              <a:rPr lang="en-GB" i="1"/>
              <a:t>14</a:t>
            </a:r>
            <a:r>
              <a:rPr lang="en-GB"/>
              <a:t>(1), 4-58.</a:t>
            </a:r>
          </a:p>
          <a:p>
            <a:pPr marL="0" indent="-457200">
              <a:buNone/>
            </a:pPr>
            <a:r>
              <a:rPr lang="en-GB"/>
              <a:t>Marsh, E. J., &amp; Sink, H. E. (2010). Access to handouts of presentation slides during lecture: Consequences for learning. </a:t>
            </a:r>
            <a:r>
              <a:rPr lang="en-GB" i="1"/>
              <a:t>Applied Cognitive Psychology</a:t>
            </a:r>
            <a:r>
              <a:rPr lang="en-GB"/>
              <a:t>, </a:t>
            </a:r>
            <a:r>
              <a:rPr lang="en-GB" i="1"/>
              <a:t>24</a:t>
            </a:r>
            <a:r>
              <a:rPr lang="en-GB"/>
              <a:t>(5), 691-706.</a:t>
            </a:r>
          </a:p>
          <a:p>
            <a:pPr marL="0" indent="-457200">
              <a:buNone/>
            </a:pPr>
            <a:r>
              <a:rPr lang="en-GB"/>
              <a:t>Mueller, P. A., &amp; Oppenheimer, D. M. (2014). The pen is mightier than the keyboard: Advantages of longhand over laptop note taking. </a:t>
            </a:r>
            <a:r>
              <a:rPr lang="en-GB" i="1"/>
              <a:t>Psychological science</a:t>
            </a:r>
            <a:r>
              <a:rPr lang="en-GB"/>
              <a:t>, </a:t>
            </a:r>
            <a:r>
              <a:rPr lang="en-GB" i="1"/>
              <a:t>25</a:t>
            </a:r>
            <a:r>
              <a:rPr lang="en-GB"/>
              <a:t>(6), 1159-1168.</a:t>
            </a:r>
          </a:p>
          <a:p>
            <a:pPr marL="0" indent="-457200">
              <a:buNone/>
            </a:pPr>
            <a:r>
              <a:rPr lang="en-GB"/>
              <a:t>Nordmann, E., Calder, C., Bishop, P., Irwin, A., &amp; Comber, D. (2019). Turn up, tune in, don’t drop out: The relationship between lecture attendance, use of lecture recordings, and achievement at different levels of study. </a:t>
            </a:r>
            <a:r>
              <a:rPr lang="en-GB" i="1"/>
              <a:t>Higher Education</a:t>
            </a:r>
            <a:r>
              <a:rPr lang="en-GB"/>
              <a:t>, </a:t>
            </a:r>
            <a:r>
              <a:rPr lang="en-GB" i="1"/>
              <a:t>77</a:t>
            </a:r>
            <a:r>
              <a:rPr lang="en-GB"/>
              <a:t>(6), 1065-1084.</a:t>
            </a:r>
          </a:p>
          <a:p>
            <a:pPr marL="0" indent="-457200">
              <a:buNone/>
            </a:pPr>
            <a:r>
              <a:rPr lang="en-GB"/>
              <a:t>Nordmann, E., Kuepper-Tetzel, C. E., Robson, L., Phillipson, S., Lipan, G., &amp; Mcgeorge, P. (2018, December 11). Lecture capture: Practical recommendations for students and instructors. </a:t>
            </a:r>
            <a:r>
              <a:rPr lang="en-GB">
                <a:hlinkClick r:id="rId5"/>
              </a:rPr>
              <a:t>https://doi.org/10.31234/osf.io/sd7u4</a:t>
            </a:r>
            <a:r>
              <a:rPr lang="en-GB"/>
              <a:t> </a:t>
            </a:r>
          </a:p>
          <a:p>
            <a:pPr marL="0" indent="-457200">
              <a:buNone/>
            </a:pPr>
            <a:r>
              <a:rPr lang="en-GB"/>
              <a:t>Patterson, R. W., &amp; Patterson, R. M. (2017). Computers and productivity: Evidence from laptop use in the college classroom. </a:t>
            </a:r>
            <a:r>
              <a:rPr lang="en-GB" i="1"/>
              <a:t>Economics of Education Review</a:t>
            </a:r>
            <a:r>
              <a:rPr lang="en-GB"/>
              <a:t>, </a:t>
            </a:r>
            <a:r>
              <a:rPr lang="en-GB" i="1"/>
              <a:t>57</a:t>
            </a:r>
            <a:r>
              <a:rPr lang="en-GB"/>
              <a:t>, 66-79.</a:t>
            </a:r>
          </a:p>
          <a:p>
            <a:pPr marL="0" indent="-457200">
              <a:buNone/>
            </a:pPr>
            <a:r>
              <a:rPr lang="en-GB"/>
              <a:t>Putnam, A. L., </a:t>
            </a:r>
            <a:r>
              <a:rPr lang="en-GB" err="1"/>
              <a:t>Sungkhasettee</a:t>
            </a:r>
            <a:r>
              <a:rPr lang="en-GB"/>
              <a:t>, V. W., &amp; Roediger III, H. L. (2016). Optimizing learning in college: tips from cognitive psychology. </a:t>
            </a:r>
            <a:r>
              <a:rPr lang="en-GB" i="1"/>
              <a:t>Perspectives on Psychological Science</a:t>
            </a:r>
            <a:r>
              <a:rPr lang="en-GB"/>
              <a:t>, </a:t>
            </a:r>
            <a:r>
              <a:rPr lang="en-GB" i="1"/>
              <a:t>11</a:t>
            </a:r>
            <a:r>
              <a:rPr lang="en-GB"/>
              <a:t>(5), 652-660.</a:t>
            </a:r>
          </a:p>
          <a:p>
            <a:pPr marL="0" indent="0">
              <a:buNone/>
            </a:pPr>
            <a:endParaRPr lang="en-GB"/>
          </a:p>
          <a:p>
            <a:pPr marL="0" indent="0">
              <a:buNone/>
            </a:pPr>
            <a:endParaRPr lang="en-GB"/>
          </a:p>
          <a:p>
            <a:pPr marL="0" indent="0">
              <a:buNone/>
            </a:pPr>
            <a:endParaRPr lang="en-GB"/>
          </a:p>
        </p:txBody>
      </p:sp>
      <p:sp>
        <p:nvSpPr>
          <p:cNvPr id="4" name="Speech Bubble: Rectangle with Corners Rounded 3">
            <a:extLst>
              <a:ext uri="{FF2B5EF4-FFF2-40B4-BE49-F238E27FC236}">
                <a16:creationId xmlns:a16="http://schemas.microsoft.com/office/drawing/2014/main" id="{C459C9AB-8476-4411-94C2-E3C032AD2430}"/>
              </a:ext>
            </a:extLst>
          </p:cNvPr>
          <p:cNvSpPr/>
          <p:nvPr/>
        </p:nvSpPr>
        <p:spPr>
          <a:xfrm>
            <a:off x="5915892" y="135675"/>
            <a:ext cx="2773762" cy="1408499"/>
          </a:xfrm>
          <a:prstGeom prst="wedgeRoundRectCallout">
            <a:avLst>
              <a:gd name="adj1" fmla="val 91165"/>
              <a:gd name="adj2" fmla="val -19949"/>
              <a:gd name="adj3" fmla="val 16667"/>
            </a:avLst>
          </a:prstGeom>
          <a:ln w="47625"/>
        </p:spPr>
        <p:style>
          <a:lnRef idx="2">
            <a:schemeClr val="dk1"/>
          </a:lnRef>
          <a:fillRef idx="1">
            <a:schemeClr val="lt1"/>
          </a:fillRef>
          <a:effectRef idx="0">
            <a:schemeClr val="dk1"/>
          </a:effectRef>
          <a:fontRef idx="minor">
            <a:schemeClr val="dk1"/>
          </a:fontRef>
        </p:style>
        <p:txBody>
          <a:bodyPr rtlCol="0" anchor="ctr"/>
          <a:lstStyle/>
          <a:p>
            <a:pPr algn="ctr"/>
            <a:r>
              <a:rPr lang="en-GB" sz="1200"/>
              <a:t>You don’t need to read all these – they’re here so that if you found something particularly interesting you can look up the original study (you’re going to learn how to search for journal articles in Week 1).</a:t>
            </a:r>
          </a:p>
        </p:txBody>
      </p:sp>
    </p:spTree>
    <p:extLst>
      <p:ext uri="{BB962C8B-B14F-4D97-AF65-F5344CB8AC3E}">
        <p14:creationId xmlns:p14="http://schemas.microsoft.com/office/powerpoint/2010/main" val="393586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1B66-2705-4903-9C87-16C895917737}"/>
              </a:ext>
            </a:extLst>
          </p:cNvPr>
          <p:cNvSpPr>
            <a:spLocks noGrp="1"/>
          </p:cNvSpPr>
          <p:nvPr>
            <p:ph type="title"/>
          </p:nvPr>
        </p:nvSpPr>
        <p:spPr/>
        <p:txBody>
          <a:bodyPr/>
          <a:lstStyle/>
          <a:p>
            <a:r>
              <a:rPr lang="en-GB" dirty="0"/>
              <a:t>Quiz – </a:t>
            </a:r>
            <a:r>
              <a:rPr lang="en-GB"/>
              <a:t>Before Lecture </a:t>
            </a:r>
            <a:endParaRPr lang="en-GB" dirty="0"/>
          </a:p>
        </p:txBody>
      </p:sp>
      <p:sp>
        <p:nvSpPr>
          <p:cNvPr id="3" name="Content Placeholder 2">
            <a:extLst>
              <a:ext uri="{FF2B5EF4-FFF2-40B4-BE49-F238E27FC236}">
                <a16:creationId xmlns:a16="http://schemas.microsoft.com/office/drawing/2014/main" id="{93531371-DBE9-4415-946D-68F6CB17CB8E}"/>
              </a:ext>
            </a:extLst>
          </p:cNvPr>
          <p:cNvSpPr>
            <a:spLocks noGrp="1"/>
          </p:cNvSpPr>
          <p:nvPr>
            <p:ph idx="1"/>
          </p:nvPr>
        </p:nvSpPr>
        <p:spPr>
          <a:xfrm>
            <a:off x="838200" y="1825625"/>
            <a:ext cx="8722360" cy="4351338"/>
          </a:xfrm>
        </p:spPr>
        <p:txBody>
          <a:bodyPr>
            <a:normAutofit/>
          </a:bodyPr>
          <a:lstStyle/>
          <a:p>
            <a:r>
              <a:rPr lang="en-GB" dirty="0">
                <a:hlinkClick r:id="rId3">
                  <a:extLst>
                    <a:ext uri="{A12FA001-AC4F-418D-AE19-62706E023703}">
                      <ahyp:hlinkClr xmlns:ahyp="http://schemas.microsoft.com/office/drawing/2018/hyperlinkcolor" val="tx"/>
                    </a:ext>
                  </a:extLst>
                </a:hlinkClick>
              </a:rPr>
              <a:t>https://forms.office.com/Pages/ResponsePage.aspx?id=KVxybjp2UE-B8i4lTwEzyELpM2ZClsRNrJBn7A_b41VUODJUUURPSkZPNkYzMVFTNTNMTDFNVDdRSC4u</a:t>
            </a:r>
            <a:endParaRPr lang="en-GB" dirty="0"/>
          </a:p>
          <a:p>
            <a:endParaRPr lang="en-GB" dirty="0"/>
          </a:p>
          <a:p>
            <a:pPr marL="457200" lvl="1" indent="0">
              <a:buNone/>
            </a:pPr>
            <a:endParaRPr lang="en-GB" dirty="0"/>
          </a:p>
        </p:txBody>
      </p:sp>
    </p:spTree>
    <p:extLst>
      <p:ext uri="{BB962C8B-B14F-4D97-AF65-F5344CB8AC3E}">
        <p14:creationId xmlns:p14="http://schemas.microsoft.com/office/powerpoint/2010/main" val="108562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6804-27A0-4067-BD9C-3EEBAE162B34}"/>
              </a:ext>
            </a:extLst>
          </p:cNvPr>
          <p:cNvSpPr>
            <a:spLocks noGrp="1"/>
          </p:cNvSpPr>
          <p:nvPr>
            <p:ph type="title"/>
          </p:nvPr>
        </p:nvSpPr>
        <p:spPr/>
        <p:txBody>
          <a:bodyPr/>
          <a:lstStyle/>
          <a:p>
            <a:r>
              <a:rPr lang="en-GB" dirty="0"/>
              <a:t>Learning styles</a:t>
            </a:r>
          </a:p>
        </p:txBody>
      </p:sp>
      <p:pic>
        <p:nvPicPr>
          <p:cNvPr id="5" name="Content Placeholder 4">
            <a:extLst>
              <a:ext uri="{FF2B5EF4-FFF2-40B4-BE49-F238E27FC236}">
                <a16:creationId xmlns:a16="http://schemas.microsoft.com/office/drawing/2014/main" id="{75467F42-7422-479D-B71C-AA4A4DDFC5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0975" y="2299854"/>
            <a:ext cx="2393660" cy="2401599"/>
          </a:xfrm>
        </p:spPr>
      </p:pic>
      <p:pic>
        <p:nvPicPr>
          <p:cNvPr id="9" name="Picture 8">
            <a:extLst>
              <a:ext uri="{FF2B5EF4-FFF2-40B4-BE49-F238E27FC236}">
                <a16:creationId xmlns:a16="http://schemas.microsoft.com/office/drawing/2014/main" id="{B0A78DF4-CF84-4150-9C48-B54EF0749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5284" y="2258799"/>
            <a:ext cx="3851717" cy="2659053"/>
          </a:xfrm>
          <a:prstGeom prst="rect">
            <a:avLst/>
          </a:prstGeom>
        </p:spPr>
      </p:pic>
      <p:sp>
        <p:nvSpPr>
          <p:cNvPr id="13" name="Rectangle 12">
            <a:extLst>
              <a:ext uri="{FF2B5EF4-FFF2-40B4-BE49-F238E27FC236}">
                <a16:creationId xmlns:a16="http://schemas.microsoft.com/office/drawing/2014/main" id="{8D39FD8F-D5F4-4156-BC3E-DD6DC535C9FF}"/>
              </a:ext>
            </a:extLst>
          </p:cNvPr>
          <p:cNvSpPr/>
          <p:nvPr/>
        </p:nvSpPr>
        <p:spPr>
          <a:xfrm rot="20059994">
            <a:off x="2627036" y="1385981"/>
            <a:ext cx="6658375" cy="3855097"/>
          </a:xfrm>
          <a:prstGeom prst="rect">
            <a:avLst/>
          </a:prstGeom>
          <a:noFill/>
          <a:ln w="146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9900" dirty="0">
                <a:solidFill>
                  <a:srgbClr val="FF0000"/>
                </a:solidFill>
                <a:latin typeface="Stencil" panose="040409050D0802020404" pitchFamily="82" charset="0"/>
              </a:rPr>
              <a:t>NO</a:t>
            </a:r>
            <a:endParaRPr lang="en-GB" dirty="0">
              <a:solidFill>
                <a:srgbClr val="FF0000"/>
              </a:solidFill>
              <a:latin typeface="Stencil" panose="040409050D0802020404" pitchFamily="82" charset="0"/>
            </a:endParaRPr>
          </a:p>
        </p:txBody>
      </p:sp>
    </p:spTree>
    <p:extLst>
      <p:ext uri="{BB962C8B-B14F-4D97-AF65-F5344CB8AC3E}">
        <p14:creationId xmlns:p14="http://schemas.microsoft.com/office/powerpoint/2010/main" val="242853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1B66-2705-4903-9C87-16C895917737}"/>
              </a:ext>
            </a:extLst>
          </p:cNvPr>
          <p:cNvSpPr>
            <a:spLocks noGrp="1"/>
          </p:cNvSpPr>
          <p:nvPr>
            <p:ph type="title"/>
          </p:nvPr>
        </p:nvSpPr>
        <p:spPr/>
        <p:txBody>
          <a:bodyPr/>
          <a:lstStyle/>
          <a:p>
            <a:r>
              <a:rPr lang="en-GB" dirty="0"/>
              <a:t>Before lectures – Download Slides and Read</a:t>
            </a:r>
          </a:p>
        </p:txBody>
      </p:sp>
      <p:sp>
        <p:nvSpPr>
          <p:cNvPr id="3" name="Content Placeholder 2">
            <a:extLst>
              <a:ext uri="{FF2B5EF4-FFF2-40B4-BE49-F238E27FC236}">
                <a16:creationId xmlns:a16="http://schemas.microsoft.com/office/drawing/2014/main" id="{93531371-DBE9-4415-946D-68F6CB17CB8E}"/>
              </a:ext>
            </a:extLst>
          </p:cNvPr>
          <p:cNvSpPr>
            <a:spLocks noGrp="1"/>
          </p:cNvSpPr>
          <p:nvPr>
            <p:ph idx="1"/>
          </p:nvPr>
        </p:nvSpPr>
        <p:spPr>
          <a:xfrm>
            <a:off x="838200" y="1825625"/>
            <a:ext cx="8722360" cy="4351338"/>
          </a:xfrm>
        </p:spPr>
        <p:txBody>
          <a:bodyPr>
            <a:normAutofit/>
          </a:bodyPr>
          <a:lstStyle/>
          <a:p>
            <a:r>
              <a:rPr lang="en-GB" dirty="0"/>
              <a:t>More efficient (and less effortful!) encoding during the lecture</a:t>
            </a:r>
          </a:p>
          <a:p>
            <a:r>
              <a:rPr lang="en-GB" dirty="0"/>
              <a:t>Ensures less time taking notes that regurgitate the slides</a:t>
            </a:r>
          </a:p>
          <a:p>
            <a:pPr lvl="1"/>
            <a:r>
              <a:rPr lang="en-GB" dirty="0"/>
              <a:t>Marsh and Sink (2010)</a:t>
            </a:r>
          </a:p>
          <a:p>
            <a:pPr lvl="2"/>
            <a:endParaRPr lang="en-GB" dirty="0"/>
          </a:p>
          <a:p>
            <a:pPr marL="457200" lvl="1" indent="0">
              <a:buNone/>
            </a:pPr>
            <a:endParaRPr lang="en-GB" dirty="0"/>
          </a:p>
        </p:txBody>
      </p:sp>
    </p:spTree>
    <p:extLst>
      <p:ext uri="{BB962C8B-B14F-4D97-AF65-F5344CB8AC3E}">
        <p14:creationId xmlns:p14="http://schemas.microsoft.com/office/powerpoint/2010/main" val="412510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1B66-2705-4903-9C87-16C895917737}"/>
              </a:ext>
            </a:extLst>
          </p:cNvPr>
          <p:cNvSpPr>
            <a:spLocks noGrp="1"/>
          </p:cNvSpPr>
          <p:nvPr>
            <p:ph type="title"/>
          </p:nvPr>
        </p:nvSpPr>
        <p:spPr/>
        <p:txBody>
          <a:bodyPr/>
          <a:lstStyle/>
          <a:p>
            <a:r>
              <a:rPr lang="en-GB" dirty="0"/>
              <a:t>Before lectures – Essential Reading</a:t>
            </a:r>
          </a:p>
        </p:txBody>
      </p:sp>
      <p:sp>
        <p:nvSpPr>
          <p:cNvPr id="3" name="Content Placeholder 2">
            <a:extLst>
              <a:ext uri="{FF2B5EF4-FFF2-40B4-BE49-F238E27FC236}">
                <a16:creationId xmlns:a16="http://schemas.microsoft.com/office/drawing/2014/main" id="{93531371-DBE9-4415-946D-68F6CB17CB8E}"/>
              </a:ext>
            </a:extLst>
          </p:cNvPr>
          <p:cNvSpPr>
            <a:spLocks noGrp="1"/>
          </p:cNvSpPr>
          <p:nvPr>
            <p:ph idx="1"/>
          </p:nvPr>
        </p:nvSpPr>
        <p:spPr>
          <a:xfrm>
            <a:off x="838200" y="1825625"/>
            <a:ext cx="4516582" cy="4351338"/>
          </a:xfrm>
        </p:spPr>
        <p:txBody>
          <a:bodyPr>
            <a:normAutofit/>
          </a:bodyPr>
          <a:lstStyle/>
          <a:p>
            <a:pPr lvl="2"/>
            <a:endParaRPr lang="en-GB" dirty="0"/>
          </a:p>
          <a:p>
            <a:r>
              <a:rPr lang="en-GB" dirty="0"/>
              <a:t>There may also be further or recommended reading that gives additional detail</a:t>
            </a:r>
          </a:p>
          <a:p>
            <a:r>
              <a:rPr lang="en-GB" dirty="0"/>
              <a:t>The main course textbook is available online via the library </a:t>
            </a:r>
            <a:r>
              <a:rPr lang="en-GB" b="1" dirty="0"/>
              <a:t>for free</a:t>
            </a:r>
            <a:endParaRPr lang="en-GB" dirty="0"/>
          </a:p>
          <a:p>
            <a:pPr marL="457200" lvl="1" indent="0">
              <a:buNone/>
            </a:pPr>
            <a:endParaRPr lang="en-GB" dirty="0"/>
          </a:p>
        </p:txBody>
      </p:sp>
      <p:pic>
        <p:nvPicPr>
          <p:cNvPr id="5" name="Picture 4">
            <a:extLst>
              <a:ext uri="{FF2B5EF4-FFF2-40B4-BE49-F238E27FC236}">
                <a16:creationId xmlns:a16="http://schemas.microsoft.com/office/drawing/2014/main" id="{AF656533-BE6C-48FD-8FAC-5995D3B40C3F}"/>
              </a:ext>
            </a:extLst>
          </p:cNvPr>
          <p:cNvPicPr>
            <a:picLocks noChangeAspect="1"/>
          </p:cNvPicPr>
          <p:nvPr/>
        </p:nvPicPr>
        <p:blipFill>
          <a:blip r:embed="rId3"/>
          <a:stretch>
            <a:fillRect/>
          </a:stretch>
        </p:blipFill>
        <p:spPr>
          <a:xfrm>
            <a:off x="5429351" y="2249724"/>
            <a:ext cx="6372225" cy="4362450"/>
          </a:xfrm>
          <a:prstGeom prst="rect">
            <a:avLst/>
          </a:prstGeom>
        </p:spPr>
      </p:pic>
    </p:spTree>
    <p:extLst>
      <p:ext uri="{BB962C8B-B14F-4D97-AF65-F5344CB8AC3E}">
        <p14:creationId xmlns:p14="http://schemas.microsoft.com/office/powerpoint/2010/main" val="262047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08B3-4549-4C21-B33D-4C02D5667AE9}"/>
              </a:ext>
            </a:extLst>
          </p:cNvPr>
          <p:cNvSpPr>
            <a:spLocks noGrp="1"/>
          </p:cNvSpPr>
          <p:nvPr>
            <p:ph type="title"/>
          </p:nvPr>
        </p:nvSpPr>
        <p:spPr>
          <a:xfrm>
            <a:off x="838200" y="365125"/>
            <a:ext cx="7391400" cy="1577975"/>
          </a:xfrm>
        </p:spPr>
        <p:txBody>
          <a:bodyPr/>
          <a:lstStyle/>
          <a:p>
            <a:r>
              <a:rPr lang="en-GB"/>
              <a:t>During lectures: turn up/keep up</a:t>
            </a:r>
          </a:p>
        </p:txBody>
      </p:sp>
      <p:sp>
        <p:nvSpPr>
          <p:cNvPr id="3" name="Content Placeholder 2">
            <a:extLst>
              <a:ext uri="{FF2B5EF4-FFF2-40B4-BE49-F238E27FC236}">
                <a16:creationId xmlns:a16="http://schemas.microsoft.com/office/drawing/2014/main" id="{D7312F6A-C925-4922-B690-635FEE155484}"/>
              </a:ext>
            </a:extLst>
          </p:cNvPr>
          <p:cNvSpPr>
            <a:spLocks noGrp="1"/>
          </p:cNvSpPr>
          <p:nvPr>
            <p:ph idx="1"/>
          </p:nvPr>
        </p:nvSpPr>
        <p:spPr>
          <a:xfrm>
            <a:off x="838200" y="1825625"/>
            <a:ext cx="10515599" cy="4351338"/>
          </a:xfrm>
        </p:spPr>
        <p:txBody>
          <a:bodyPr>
            <a:normAutofit/>
          </a:bodyPr>
          <a:lstStyle/>
          <a:p>
            <a:endParaRPr lang="en-GB" dirty="0"/>
          </a:p>
          <a:p>
            <a:r>
              <a:rPr lang="en-GB" dirty="0"/>
              <a:t>For face-to-face classes, attendance is a stronger predictor of final course grade than high school GPA, study habits and study skills (</a:t>
            </a:r>
            <a:r>
              <a:rPr lang="en-GB" dirty="0" err="1"/>
              <a:t>Crede</a:t>
            </a:r>
            <a:r>
              <a:rPr lang="en-GB" dirty="0"/>
              <a:t> et al., 2010)</a:t>
            </a:r>
          </a:p>
          <a:p>
            <a:pPr lvl="1"/>
            <a:r>
              <a:rPr lang="en-GB" dirty="0"/>
              <a:t>But this applies to studying online as well!</a:t>
            </a:r>
          </a:p>
          <a:p>
            <a:endParaRPr lang="en-GB" dirty="0"/>
          </a:p>
          <a:p>
            <a:r>
              <a:rPr lang="en-GB" dirty="0"/>
              <a:t>If you can’t make the lecture, make sure you keep up with the recordings each week</a:t>
            </a:r>
          </a:p>
          <a:p>
            <a:pPr lvl="1"/>
            <a:r>
              <a:rPr lang="en-GB" dirty="0"/>
              <a:t>You can’t binge the boxset and expect to do well!</a:t>
            </a:r>
          </a:p>
          <a:p>
            <a:endParaRPr lang="en-GB" dirty="0"/>
          </a:p>
          <a:p>
            <a:endParaRPr lang="en-GB" dirty="0"/>
          </a:p>
        </p:txBody>
      </p:sp>
    </p:spTree>
    <p:extLst>
      <p:ext uri="{BB962C8B-B14F-4D97-AF65-F5344CB8AC3E}">
        <p14:creationId xmlns:p14="http://schemas.microsoft.com/office/powerpoint/2010/main" val="77674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08B3-4549-4C21-B33D-4C02D5667AE9}"/>
              </a:ext>
            </a:extLst>
          </p:cNvPr>
          <p:cNvSpPr>
            <a:spLocks noGrp="1"/>
          </p:cNvSpPr>
          <p:nvPr>
            <p:ph type="title"/>
          </p:nvPr>
        </p:nvSpPr>
        <p:spPr>
          <a:xfrm>
            <a:off x="838199" y="365125"/>
            <a:ext cx="8266889" cy="1460500"/>
          </a:xfrm>
        </p:spPr>
        <p:txBody>
          <a:bodyPr/>
          <a:lstStyle/>
          <a:p>
            <a:r>
              <a:rPr lang="en-GB" dirty="0"/>
              <a:t>During lectures: turn up/keep up</a:t>
            </a:r>
          </a:p>
        </p:txBody>
      </p:sp>
      <p:sp>
        <p:nvSpPr>
          <p:cNvPr id="3" name="Content Placeholder 2">
            <a:extLst>
              <a:ext uri="{FF2B5EF4-FFF2-40B4-BE49-F238E27FC236}">
                <a16:creationId xmlns:a16="http://schemas.microsoft.com/office/drawing/2014/main" id="{D7312F6A-C925-4922-B690-635FEE155484}"/>
              </a:ext>
            </a:extLst>
          </p:cNvPr>
          <p:cNvSpPr>
            <a:spLocks noGrp="1"/>
          </p:cNvSpPr>
          <p:nvPr>
            <p:ph idx="1"/>
          </p:nvPr>
        </p:nvSpPr>
        <p:spPr>
          <a:xfrm>
            <a:off x="838201" y="1825625"/>
            <a:ext cx="10300854" cy="4351338"/>
          </a:xfrm>
        </p:spPr>
        <p:txBody>
          <a:bodyPr>
            <a:normAutofit fontScale="92500" lnSpcReduction="10000"/>
          </a:bodyPr>
          <a:lstStyle/>
          <a:p>
            <a:r>
              <a:rPr lang="en-GB" dirty="0"/>
              <a:t>There are lots of legitimate reasons to miss live classes or occasional fall behind:</a:t>
            </a:r>
          </a:p>
          <a:p>
            <a:pPr lvl="1"/>
            <a:r>
              <a:rPr lang="en-GB" dirty="0"/>
              <a:t>Physical and mental health problems</a:t>
            </a:r>
          </a:p>
          <a:p>
            <a:pPr lvl="1"/>
            <a:r>
              <a:rPr lang="en-GB"/>
              <a:t>Caring </a:t>
            </a:r>
            <a:r>
              <a:rPr lang="en-GB" dirty="0"/>
              <a:t>responsibilities</a:t>
            </a:r>
          </a:p>
          <a:p>
            <a:pPr lvl="1"/>
            <a:r>
              <a:rPr lang="en-GB" dirty="0"/>
              <a:t>Financial/commuting/time-zone issues</a:t>
            </a:r>
          </a:p>
          <a:p>
            <a:pPr lvl="1"/>
            <a:r>
              <a:rPr lang="en-GB" dirty="0"/>
              <a:t>A global pandemic that took us all by surprise</a:t>
            </a:r>
          </a:p>
          <a:p>
            <a:pPr lvl="1"/>
            <a:endParaRPr lang="en-GB" dirty="0"/>
          </a:p>
          <a:p>
            <a:r>
              <a:rPr lang="en-GB" dirty="0"/>
              <a:t>Don’t miss classes you don’t have to, it will mitigate the impact of the ones you can’t avoid missing</a:t>
            </a:r>
          </a:p>
          <a:p>
            <a:endParaRPr lang="en-GB" dirty="0"/>
          </a:p>
          <a:p>
            <a:r>
              <a:rPr lang="en-GB" dirty="0"/>
              <a:t>Hold each other accountable &amp; look after each other</a:t>
            </a:r>
          </a:p>
          <a:p>
            <a:endParaRPr lang="en-GB" dirty="0"/>
          </a:p>
          <a:p>
            <a:endParaRPr lang="en-GB" dirty="0"/>
          </a:p>
        </p:txBody>
      </p:sp>
    </p:spTree>
    <p:extLst>
      <p:ext uri="{BB962C8B-B14F-4D97-AF65-F5344CB8AC3E}">
        <p14:creationId xmlns:p14="http://schemas.microsoft.com/office/powerpoint/2010/main" val="2531759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G_PowerPoint_16.9">
  <a:themeElements>
    <a:clrScheme name="University colours">
      <a:dk1>
        <a:srgbClr val="002542"/>
      </a:dk1>
      <a:lt1>
        <a:srgbClr val="FFFFFE"/>
      </a:lt1>
      <a:dk2>
        <a:srgbClr val="354047"/>
      </a:dk2>
      <a:lt2>
        <a:srgbClr val="C54520"/>
      </a:lt2>
      <a:accent1>
        <a:srgbClr val="63548B"/>
      </a:accent1>
      <a:accent2>
        <a:srgbClr val="8D0C64"/>
      </a:accent2>
      <a:accent3>
        <a:srgbClr val="CF1C20"/>
      </a:accent3>
      <a:accent4>
        <a:srgbClr val="4B3B7D"/>
      </a:accent4>
      <a:accent5>
        <a:srgbClr val="003824"/>
      </a:accent5>
      <a:accent6>
        <a:srgbClr val="500B29"/>
      </a:accent6>
      <a:hlink>
        <a:srgbClr val="584B3D"/>
      </a:hlink>
      <a:folHlink>
        <a:srgbClr val="0068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E33CCC60F8C14FAB01452BFCBB8BF5" ma:contentTypeVersion="7" ma:contentTypeDescription="Create a new document." ma:contentTypeScope="" ma:versionID="f539b6940396fca1868bc67816c0261a">
  <xsd:schema xmlns:xsd="http://www.w3.org/2001/XMLSchema" xmlns:xs="http://www.w3.org/2001/XMLSchema" xmlns:p="http://schemas.microsoft.com/office/2006/metadata/properties" xmlns:ns2="17a74629-6adf-4cd2-8d40-8875cda3bd18" targetNamespace="http://schemas.microsoft.com/office/2006/metadata/properties" ma:root="true" ma:fieldsID="23ed5c55ddd2a0365fdbf7031fdcdec7" ns2:_="">
    <xsd:import namespace="17a74629-6adf-4cd2-8d40-8875cda3bd1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a74629-6adf-4cd2-8d40-8875cda3bd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199AA5-60D3-49F7-AC36-039E23C52E58}">
  <ds:schemaRefs>
    <ds:schemaRef ds:uri="http://schemas.microsoft.com/sharepoint/v3/contenttype/forms"/>
  </ds:schemaRefs>
</ds:datastoreItem>
</file>

<file path=customXml/itemProps2.xml><?xml version="1.0" encoding="utf-8"?>
<ds:datastoreItem xmlns:ds="http://schemas.openxmlformats.org/officeDocument/2006/customXml" ds:itemID="{022733E4-0C51-4835-BF91-9F6867589AA9}">
  <ds:schemaRefs>
    <ds:schemaRef ds:uri="7e052715-ccb8-4b4a-974e-b5b64ad3843f"/>
    <ds:schemaRef ds:uri="http://purl.org/dc/elements/1.1/"/>
    <ds:schemaRef ds:uri="http://www.w3.org/XML/1998/namespace"/>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94666de5-d1ea-4958-bd3b-7ad844ad5d7c"/>
    <ds:schemaRef ds:uri="http://purl.org/dc/terms/"/>
  </ds:schemaRefs>
</ds:datastoreItem>
</file>

<file path=customXml/itemProps3.xml><?xml version="1.0" encoding="utf-8"?>
<ds:datastoreItem xmlns:ds="http://schemas.openxmlformats.org/officeDocument/2006/customXml" ds:itemID="{45696AC5-0CEC-41E8-AFE6-3E27A21CF28B}"/>
</file>

<file path=docProps/app.xml><?xml version="1.0" encoding="utf-8"?>
<Properties xmlns="http://schemas.openxmlformats.org/officeDocument/2006/extended-properties" xmlns:vt="http://schemas.openxmlformats.org/officeDocument/2006/docPropsVTypes">
  <TotalTime>62</TotalTime>
  <Words>1959</Words>
  <Application>Microsoft Office PowerPoint</Application>
  <PresentationFormat>Widescreen</PresentationFormat>
  <Paragraphs>194</Paragraphs>
  <Slides>30</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Garamond</vt:lpstr>
      <vt:lpstr>Stencil</vt:lpstr>
      <vt:lpstr>Times New Roman</vt:lpstr>
      <vt:lpstr>Office Theme</vt:lpstr>
      <vt:lpstr>UoG_PowerPoint_16.9</vt:lpstr>
      <vt:lpstr>GASE - Introduction Subject: How to Study  Author: Derek Somerville</vt:lpstr>
      <vt:lpstr>Psych 1A: How to study</vt:lpstr>
      <vt:lpstr>1st year of university</vt:lpstr>
      <vt:lpstr>Quiz – Before Lecture </vt:lpstr>
      <vt:lpstr>Learning styles</vt:lpstr>
      <vt:lpstr>Before lectures – Download Slides and Read</vt:lpstr>
      <vt:lpstr>Before lectures – Essential Reading</vt:lpstr>
      <vt:lpstr>During lectures: turn up/keep up</vt:lpstr>
      <vt:lpstr>During lectures: turn up/keep up</vt:lpstr>
      <vt:lpstr>During lectures: take notes</vt:lpstr>
      <vt:lpstr>During lectures: take notes</vt:lpstr>
      <vt:lpstr>During lectures: focus</vt:lpstr>
      <vt:lpstr>After lectures: review notes</vt:lpstr>
      <vt:lpstr>PowerPoint Presentation</vt:lpstr>
      <vt:lpstr>PowerPoint Presentation</vt:lpstr>
      <vt:lpstr>Reading vs. re-reading</vt:lpstr>
      <vt:lpstr>Highlighting &amp; underlining</vt:lpstr>
      <vt:lpstr>Retrieval practice</vt:lpstr>
      <vt:lpstr>Distributed practice</vt:lpstr>
      <vt:lpstr>PowerPoint Presentation</vt:lpstr>
      <vt:lpstr>PowerPoint Presentation</vt:lpstr>
      <vt:lpstr>Technology &amp; environment</vt:lpstr>
      <vt:lpstr>Assessment &amp; feedback</vt:lpstr>
      <vt:lpstr>Open-book exams</vt:lpstr>
      <vt:lpstr>Managing your time</vt:lpstr>
      <vt:lpstr>Help &amp; support</vt:lpstr>
      <vt:lpstr>Help &amp; support</vt:lpstr>
      <vt:lpstr>How to send a private Teams message/e-mail</vt:lpstr>
      <vt:lpstr>Useful software and apps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 1A: How to study</dc:title>
  <dc:creator>Emily Nordmann</dc:creator>
  <cp:lastModifiedBy>Derek Somerville</cp:lastModifiedBy>
  <cp:revision>9</cp:revision>
  <cp:lastPrinted>2019-09-24T16:06:20Z</cp:lastPrinted>
  <dcterms:created xsi:type="dcterms:W3CDTF">2019-09-15T10:50:24Z</dcterms:created>
  <dcterms:modified xsi:type="dcterms:W3CDTF">2021-10-05T08:54:30Z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0x01010064E33CCC60F8C14FAB01452BFCBB8BF5</vt:lpwstr>
  </property>
</Properties>
</file>